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notesSlides/notesSlide10.xml" ContentType="application/vnd.openxmlformats-officedocument.presentationml.notesSlide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3" r:id="rId3"/>
    <p:sldId id="265" r:id="rId4"/>
    <p:sldId id="266" r:id="rId5"/>
    <p:sldId id="274" r:id="rId6"/>
    <p:sldId id="267" r:id="rId7"/>
    <p:sldId id="268" r:id="rId8"/>
    <p:sldId id="256" r:id="rId9"/>
    <p:sldId id="270" r:id="rId10"/>
    <p:sldId id="272" r:id="rId11"/>
    <p:sldId id="269" r:id="rId12"/>
    <p:sldId id="271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6D2"/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43" autoAdjust="0"/>
    <p:restoredTop sz="94706" autoAdjust="0"/>
  </p:normalViewPr>
  <p:slideViewPr>
    <p:cSldViewPr>
      <p:cViewPr varScale="1">
        <p:scale>
          <a:sx n="98" d="100"/>
          <a:sy n="98" d="100"/>
        </p:scale>
        <p:origin x="-1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7BE016C-533A-4688-BC9C-09CFD05430F0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1FADC2-0E0D-4412-91D8-F37961A06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28E2083-625C-4558-ADF1-6C0D6D8CAC0B}" type="datetimeFigureOut">
              <a:rPr lang="en-US"/>
              <a:pPr>
                <a:defRPr/>
              </a:pPr>
              <a:t>5/28/2009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79E370F-9E41-478D-AF57-E16EE34F2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B4004A-FA72-4544-BD16-6719DD8DD983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3DCD22-2870-4C70-8FE5-5E14266217F3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D3361E-BF11-45A0-A76D-5BA5376BAF43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DDA725-8D83-4BAB-ACE1-3850BF352939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DFCCB4-8C7E-41C9-9BEF-9218713A67FC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8B4DCB-5D5F-4384-B039-DF36F1B8A34B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8364E5-E9F0-459D-B47B-622D1CCB109A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4F95C8-11A2-4E2E-ADDD-625B6FF5E887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210D57-DCC0-440E-AFA5-EE6A841110A5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EBA2A7-C36A-48C5-B719-689FC72C75F4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F25F1D-780B-4290-9FBF-BA7718FE18A5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DE554A-1905-4E7E-9CF3-14EFC29A0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D75F-4EEF-47BE-BD7B-FDE835EED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0538-622E-4B6A-8BED-9DE909A0D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883D-BE01-46C3-9702-402B791E9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97095-4218-4784-A293-6511BB726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3B852B-917C-4222-8699-F663652A5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7D0A53-9571-4961-B232-13294F8EC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1941737-2154-478F-9EC1-94E9D3605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CE0B-0C26-4612-B374-B7DD3136D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BC4168-5D70-46ED-9B38-2F63AF824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39C0-7597-4329-8F0E-824617BA8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0101CE8-8F47-4B86-9920-F016EA954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0D5A086-5650-4989-8A1B-1753E2288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4" r:id="rId3"/>
    <p:sldLayoutId id="2147483675" r:id="rId4"/>
    <p:sldLayoutId id="2147483676" r:id="rId5"/>
    <p:sldLayoutId id="2147483670" r:id="rId6"/>
    <p:sldLayoutId id="2147483677" r:id="rId7"/>
    <p:sldLayoutId id="2147483669" r:id="rId8"/>
    <p:sldLayoutId id="2147483678" r:id="rId9"/>
    <p:sldLayoutId id="2147483668" r:id="rId10"/>
    <p:sldLayoutId id="2147483679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4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29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cap="none" smtClean="0"/>
              <a:t>ONLINE TEACHING EVALUATION 2.0</a:t>
            </a:r>
            <a:br>
              <a:rPr lang="en-US" sz="4000" cap="none" smtClean="0"/>
            </a:br>
            <a:r>
              <a:rPr lang="en-US" sz="4000" cap="none" smtClean="0"/>
              <a:t>Spring 2009 Pilot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smtClean="0"/>
              <a:t>Instructions for Students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172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w Cen MT" pitchFamily="34" charset="0"/>
              </a:rPr>
              <a:t>DePaul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z="3200" smtClean="0"/>
              <a:t>Accessing OTE through campus connect – step 4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524000"/>
            <a:ext cx="2286000" cy="4525963"/>
          </a:xfrm>
        </p:spPr>
        <p:txBody>
          <a:bodyPr/>
          <a:lstStyle/>
          <a:p>
            <a:r>
              <a:rPr lang="en-US" smtClean="0"/>
              <a:t>Check the box for “Current Classes”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Click on “Save”</a:t>
            </a:r>
          </a:p>
        </p:txBody>
      </p:sp>
      <p:pic>
        <p:nvPicPr>
          <p:cNvPr id="33795" name="Picture 4" descr="Student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6002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3801528">
            <a:off x="889794" y="4271169"/>
            <a:ext cx="2293938" cy="279400"/>
          </a:xfrm>
          <a:prstGeom prst="rightArrow">
            <a:avLst>
              <a:gd name="adj1" fmla="val 50000"/>
              <a:gd name="adj2" fmla="val 20525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Accessing OTE through campus connect – step 5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81000" y="1600200"/>
            <a:ext cx="28956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In the “Current Classes” pagelet, locate the course you would like to evaluate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Click on “Begin Online Evaluation”</a:t>
            </a:r>
          </a:p>
        </p:txBody>
      </p:sp>
      <p:pic>
        <p:nvPicPr>
          <p:cNvPr id="34822" name="Picture 6" descr="currentclass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505200" y="1828800"/>
            <a:ext cx="3867150" cy="2971800"/>
          </a:xfrm>
          <a:prstGeom prst="rect">
            <a:avLst/>
          </a:prstGeom>
          <a:noFill/>
        </p:spPr>
      </p:pic>
      <p:sp>
        <p:nvSpPr>
          <p:cNvPr id="34817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9540624">
            <a:off x="2743200" y="4191000"/>
            <a:ext cx="1973263" cy="322263"/>
          </a:xfrm>
          <a:prstGeom prst="leftArrow">
            <a:avLst>
              <a:gd name="adj1" fmla="val 50000"/>
              <a:gd name="adj2" fmla="val 14987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823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3810000"/>
            <a:ext cx="1295400" cy="304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Accessing OTE through campus connect – step 6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12775" y="1600200"/>
            <a:ext cx="2282825" cy="4572000"/>
          </a:xfrm>
        </p:spPr>
        <p:txBody>
          <a:bodyPr/>
          <a:lstStyle/>
          <a:p>
            <a:pPr eaLnBrk="1" hangingPunct="1"/>
            <a:endParaRPr lang="en-US" sz="1600" smtClean="0"/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1800" smtClean="0"/>
              <a:t>Read the instructions at the top and begin filling your evaluation. </a:t>
            </a:r>
          </a:p>
          <a:p>
            <a:pPr eaLnBrk="1" hangingPunct="1"/>
            <a:r>
              <a:rPr lang="en-US" sz="1800" smtClean="0"/>
              <a:t>You can click on FAQ for help.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</a:rPr>
              <a:t>Please call TCC (Help Desk) at 312-362-8765 if you encounter any technical difficulties</a:t>
            </a:r>
          </a:p>
          <a:p>
            <a:pPr eaLnBrk="1" hangingPunct="1">
              <a:buFont typeface="Wingdings" pitchFamily="2" charset="2"/>
              <a:buNone/>
            </a:pPr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endParaRPr lang="en-US" smtClean="0"/>
          </a:p>
        </p:txBody>
      </p:sp>
      <p:pic>
        <p:nvPicPr>
          <p:cNvPr id="36867" name="Picture 4" descr="Student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971800" y="1524000"/>
            <a:ext cx="58674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902783" flipH="1">
            <a:off x="2511425" y="3143250"/>
            <a:ext cx="1905000" cy="304800"/>
          </a:xfrm>
          <a:prstGeom prst="leftArrow">
            <a:avLst>
              <a:gd name="adj1" fmla="val 50000"/>
              <a:gd name="adj2" fmla="val 16310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869" name="Freeform 9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438400" y="3124200"/>
            <a:ext cx="6019800" cy="1422400"/>
          </a:xfrm>
          <a:custGeom>
            <a:avLst/>
            <a:gdLst>
              <a:gd name="T0" fmla="*/ 0 w 3840"/>
              <a:gd name="T1" fmla="*/ 768 h 992"/>
              <a:gd name="T2" fmla="*/ 2256 w 3840"/>
              <a:gd name="T3" fmla="*/ 864 h 992"/>
              <a:gd name="T4" fmla="*/ 3840 w 3840"/>
              <a:gd name="T5" fmla="*/ 0 h 992"/>
              <a:gd name="T6" fmla="*/ 0 60000 65536"/>
              <a:gd name="T7" fmla="*/ 0 60000 65536"/>
              <a:gd name="T8" fmla="*/ 0 60000 65536"/>
              <a:gd name="T9" fmla="*/ 0 w 3840"/>
              <a:gd name="T10" fmla="*/ 0 h 992"/>
              <a:gd name="T11" fmla="*/ 3840 w 3840"/>
              <a:gd name="T12" fmla="*/ 992 h 9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0" h="992">
                <a:moveTo>
                  <a:pt x="0" y="768"/>
                </a:moveTo>
                <a:cubicBezTo>
                  <a:pt x="808" y="880"/>
                  <a:pt x="1616" y="992"/>
                  <a:pt x="2256" y="864"/>
                </a:cubicBezTo>
                <a:cubicBezTo>
                  <a:pt x="2896" y="736"/>
                  <a:pt x="3576" y="144"/>
                  <a:pt x="38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82000" y="2743200"/>
            <a:ext cx="457200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Accessing the evaluations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You will be able to access online teaching evaluations (OTE) in two different ways</a:t>
            </a:r>
          </a:p>
          <a:p>
            <a:pPr lvl="1" eaLnBrk="1" hangingPunct="1"/>
            <a:r>
              <a:rPr lang="en-US" dirty="0" smtClean="0"/>
              <a:t>Directly through an email message sent to you by the system</a:t>
            </a:r>
          </a:p>
          <a:p>
            <a:pPr lvl="1" eaLnBrk="1" hangingPunct="1"/>
            <a:r>
              <a:rPr lang="en-US" dirty="0" smtClean="0"/>
              <a:t>Through campus connect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The following slides guide you through the necessary steps to complete your evaluations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Accessing OTE through email – step1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81000" y="1600200"/>
            <a:ext cx="2133600" cy="4495800"/>
          </a:xfrm>
        </p:spPr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You will receive an email message as shown here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800" dirty="0" smtClean="0"/>
              <a:t>Click on the link corresponding to the course you intend to evaluate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9459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76600" y="1600200"/>
            <a:ext cx="546893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2362200" y="3505200"/>
            <a:ext cx="1066800" cy="228600"/>
          </a:xfrm>
          <a:prstGeom prst="leftArrow">
            <a:avLst>
              <a:gd name="adj1" fmla="val 50000"/>
              <a:gd name="adj2" fmla="val 15004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 bldLvl="4"/>
      <p:bldP spid="194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Accessing OTE through email – step2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04800" y="1600200"/>
            <a:ext cx="2209800" cy="4495800"/>
          </a:xfrm>
        </p:spPr>
        <p:txBody>
          <a:bodyPr/>
          <a:lstStyle/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The link will take you initially to campus connect for authentication</a:t>
            </a:r>
          </a:p>
          <a:p>
            <a:pPr eaLnBrk="1" hangingPunct="1"/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spcBef>
                <a:spcPct val="50000"/>
              </a:spcBef>
            </a:pPr>
            <a:r>
              <a:rPr lang="en-US" sz="1800" smtClean="0"/>
              <a:t>Log into campus connect  with your usual user ID and password</a:t>
            </a:r>
          </a:p>
          <a:p>
            <a:pPr eaLnBrk="1" hangingPunct="1"/>
            <a:endParaRPr lang="en-US" sz="1800" smtClean="0"/>
          </a:p>
          <a:p>
            <a:pPr eaLnBrk="1" hangingPunct="1"/>
            <a:endParaRPr lang="en-US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743200" y="1600200"/>
            <a:ext cx="61722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2438400" y="5410200"/>
            <a:ext cx="1600200" cy="304800"/>
          </a:xfrm>
          <a:prstGeom prst="leftArrow">
            <a:avLst>
              <a:gd name="adj1" fmla="val 50000"/>
              <a:gd name="adj2" fmla="val 13701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 bldLvl="4"/>
      <p:bldP spid="215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smtClean="0"/>
              <a:t>Accessing OTE through email – step 3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4294967295"/>
            <p:custDataLst>
              <p:tags r:id="rId2"/>
            </p:custDataLst>
          </p:nvPr>
        </p:nvSpPr>
        <p:spPr>
          <a:xfrm>
            <a:off x="612775" y="1600200"/>
            <a:ext cx="2282825" cy="4572000"/>
          </a:xfrm>
        </p:spPr>
        <p:txBody>
          <a:bodyPr/>
          <a:lstStyle/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800" dirty="0" smtClean="0"/>
              <a:t>Read the instructions at the top and begin filling your evaluation. </a:t>
            </a:r>
          </a:p>
          <a:p>
            <a:pPr eaLnBrk="1" hangingPunct="1"/>
            <a:r>
              <a:rPr lang="en-US" sz="1800" dirty="0" smtClean="0"/>
              <a:t>You can click on FAQ for help.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</a:rPr>
              <a:t>Please call TCC (Help Desk) at 312-362-8765 if you encounter any technical difficulties</a:t>
            </a:r>
          </a:p>
          <a:p>
            <a:pPr eaLnBrk="1" hangingPunct="1">
              <a:buFont typeface="Wingdings" pitchFamily="2" charset="2"/>
              <a:buNone/>
            </a:pPr>
            <a:endParaRPr lang="en-US" sz="32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8132" name="Picture 4" descr="Student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971800" y="1524000"/>
            <a:ext cx="58674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902783" flipH="1">
            <a:off x="2511425" y="3143250"/>
            <a:ext cx="1905000" cy="304800"/>
          </a:xfrm>
          <a:prstGeom prst="leftArrow">
            <a:avLst>
              <a:gd name="adj1" fmla="val 50000"/>
              <a:gd name="adj2" fmla="val 16310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8134" name="Freeform 9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438400" y="3124200"/>
            <a:ext cx="6019800" cy="1422400"/>
          </a:xfrm>
          <a:custGeom>
            <a:avLst/>
            <a:gdLst>
              <a:gd name="T0" fmla="*/ 0 w 3840"/>
              <a:gd name="T1" fmla="*/ 768 h 992"/>
              <a:gd name="T2" fmla="*/ 2256 w 3840"/>
              <a:gd name="T3" fmla="*/ 864 h 992"/>
              <a:gd name="T4" fmla="*/ 3840 w 3840"/>
              <a:gd name="T5" fmla="*/ 0 h 992"/>
              <a:gd name="T6" fmla="*/ 0 60000 65536"/>
              <a:gd name="T7" fmla="*/ 0 60000 65536"/>
              <a:gd name="T8" fmla="*/ 0 60000 65536"/>
              <a:gd name="T9" fmla="*/ 0 w 3840"/>
              <a:gd name="T10" fmla="*/ 0 h 992"/>
              <a:gd name="T11" fmla="*/ 3840 w 3840"/>
              <a:gd name="T12" fmla="*/ 992 h 9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0" h="992">
                <a:moveTo>
                  <a:pt x="0" y="768"/>
                </a:moveTo>
                <a:cubicBezTo>
                  <a:pt x="808" y="880"/>
                  <a:pt x="1616" y="992"/>
                  <a:pt x="2256" y="864"/>
                </a:cubicBezTo>
                <a:cubicBezTo>
                  <a:pt x="2896" y="736"/>
                  <a:pt x="3576" y="144"/>
                  <a:pt x="38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5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82000" y="2743200"/>
            <a:ext cx="457200" cy="304800"/>
          </a:xfrm>
          <a:prstGeom prst="ellipse">
            <a:avLst/>
          </a:prstGeom>
          <a:solidFill>
            <a:srgbClr val="FF6600">
              <a:alpha val="0"/>
            </a:srgbClr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Accessing the evaluations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OTE can also be accessed directly through campus connect, without using links provided in the email messages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The following slides will guide you through this access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Accessing OTE through campus connect – step1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381000" y="1600200"/>
            <a:ext cx="2209800" cy="4495800"/>
          </a:xfrm>
        </p:spPr>
        <p:txBody>
          <a:bodyPr/>
          <a:lstStyle/>
          <a:p>
            <a:pPr eaLnBrk="1" hangingPunct="1"/>
            <a:endParaRPr lang="en-US" sz="1800" smtClean="0"/>
          </a:p>
          <a:p>
            <a:pPr eaLnBrk="1" hangingPunct="1"/>
            <a:r>
              <a:rPr lang="en-US" sz="1800" smtClean="0"/>
              <a:t>Point your browser to</a:t>
            </a:r>
            <a:r>
              <a:rPr lang="en-US" sz="1600" smtClean="0"/>
              <a:t> </a:t>
            </a:r>
            <a:r>
              <a:rPr lang="en-US" sz="1200" smtClean="0"/>
              <a:t>campusconnect.depaul.edu</a:t>
            </a: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>
              <a:spcBef>
                <a:spcPct val="50000"/>
              </a:spcBef>
            </a:pPr>
            <a:r>
              <a:rPr lang="en-US" sz="1800" smtClean="0"/>
              <a:t>Log into campus connect  with your usual user ID and password</a:t>
            </a:r>
          </a:p>
          <a:p>
            <a:pPr eaLnBrk="1" hangingPunct="1"/>
            <a:endParaRPr lang="en-US" sz="1800" smtClean="0"/>
          </a:p>
          <a:p>
            <a:pPr eaLnBrk="1" hangingPunct="1"/>
            <a:endParaRPr lang="en-US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743200" y="1600200"/>
            <a:ext cx="61722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2514600" y="5410200"/>
            <a:ext cx="1524000" cy="304800"/>
          </a:xfrm>
          <a:prstGeom prst="leftArrow">
            <a:avLst>
              <a:gd name="adj1" fmla="val 50000"/>
              <a:gd name="adj2" fmla="val 13048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  <p:custDataLst>
              <p:tags r:id="rId1"/>
            </p:custDataLst>
          </p:nvPr>
        </p:nvSpPr>
        <p:spPr>
          <a:xfrm>
            <a:off x="228600" y="1600200"/>
            <a:ext cx="22860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Locate the “Current Classes” pagelet. You might need to scroll down a bit before you see it.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If you can see the current classes pagelet, go to step 5</a:t>
            </a:r>
          </a:p>
        </p:txBody>
      </p:sp>
      <p:pic>
        <p:nvPicPr>
          <p:cNvPr id="29697" name="Picture 6" descr="Student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819400" y="1524000"/>
            <a:ext cx="60912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-7854494">
            <a:off x="1567656" y="3534570"/>
            <a:ext cx="1381125" cy="322262"/>
          </a:xfrm>
          <a:prstGeom prst="leftArrow">
            <a:avLst>
              <a:gd name="adj1" fmla="val 50000"/>
              <a:gd name="adj2" fmla="val 11982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699" name="Titl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Accessing OTE through campus connect – step2</a:t>
            </a:r>
          </a:p>
        </p:txBody>
      </p:sp>
      <p:sp>
        <p:nvSpPr>
          <p:cNvPr id="9" name="Rounded 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14600" y="4191000"/>
            <a:ext cx="2590800" cy="1981200"/>
          </a:xfrm>
          <a:prstGeom prst="roundRect">
            <a:avLst>
              <a:gd name="adj" fmla="val 16667"/>
            </a:avLst>
          </a:prstGeom>
          <a:solidFill>
            <a:srgbClr val="94B6D2">
              <a:alpha val="6000"/>
            </a:srgbClr>
          </a:solidFill>
          <a:ln w="7620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3164626">
            <a:off x="3016250" y="2932113"/>
            <a:ext cx="1971675" cy="320675"/>
          </a:xfrm>
          <a:prstGeom prst="leftArrow">
            <a:avLst>
              <a:gd name="adj1" fmla="val 50000"/>
              <a:gd name="adj2" fmla="val 150496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746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Accessing OTE through campus connect – step3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381000" y="1600200"/>
            <a:ext cx="2362200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If you cannot see the Current Classes pagelet </a:t>
            </a:r>
            <a:br>
              <a:rPr lang="en-US" sz="2000" smtClean="0"/>
            </a:br>
            <a:r>
              <a:rPr lang="en-US" sz="2000" smtClean="0"/>
              <a:t>in your Home Screen, look at the top left corner of the page and click on </a:t>
            </a:r>
            <a:br>
              <a:rPr lang="en-US" sz="2000" smtClean="0"/>
            </a:br>
            <a:r>
              <a:rPr lang="en-US" sz="1600" smtClean="0">
                <a:latin typeface="Arial Unicode MS" pitchFamily="34" charset="-128"/>
              </a:rPr>
              <a:t>Personalize </a:t>
            </a:r>
            <a:r>
              <a:rPr lang="en-US" sz="1600" u="sng" smtClean="0">
                <a:latin typeface="Arial Unicode MS" pitchFamily="34" charset="-128"/>
                <a:sym typeface="Wingdings" pitchFamily="2" charset="2"/>
              </a:rPr>
              <a:t>Content</a:t>
            </a:r>
            <a:endParaRPr lang="en-US" sz="1600" u="sng" smtClean="0"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u="sng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00400" y="1752600"/>
            <a:ext cx="58102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7367663">
            <a:off x="2348707" y="4433093"/>
            <a:ext cx="1416050" cy="322263"/>
          </a:xfrm>
          <a:prstGeom prst="leftArrow">
            <a:avLst>
              <a:gd name="adj1" fmla="val 50000"/>
              <a:gd name="adj2" fmla="val 12148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0400" y="3200400"/>
            <a:ext cx="1295400" cy="762000"/>
          </a:xfrm>
          <a:prstGeom prst="ellipse">
            <a:avLst/>
          </a:prstGeom>
          <a:solidFill>
            <a:srgbClr val="94B6D2">
              <a:alpha val="8000"/>
            </a:srgbClr>
          </a:solidFill>
          <a:ln w="7620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462</TotalTime>
  <Words>355</Words>
  <Application>Microsoft Office PowerPoint</Application>
  <PresentationFormat>On-screen Show (4:3)</PresentationFormat>
  <Paragraphs>86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ONLINE TEACHING EVALUATION 2.0 Spring 2009 Pilot</vt:lpstr>
      <vt:lpstr>Accessing the evaluations</vt:lpstr>
      <vt:lpstr>Accessing OTE through email – step1</vt:lpstr>
      <vt:lpstr>Accessing OTE through email – step2</vt:lpstr>
      <vt:lpstr>Accessing OTE through email – step 3</vt:lpstr>
      <vt:lpstr>Accessing the evaluations</vt:lpstr>
      <vt:lpstr>Accessing OTE through campus connect – step1</vt:lpstr>
      <vt:lpstr>Accessing OTE through campus connect – step2</vt:lpstr>
      <vt:lpstr>Accessing OTE through campus connect – step3</vt:lpstr>
      <vt:lpstr>Accessing OTE through campus connect – step 4</vt:lpstr>
      <vt:lpstr>Accessing OTE through campus connect – step 5</vt:lpstr>
      <vt:lpstr>Accessing OTE through campus connect – step 6</vt:lpstr>
    </vt:vector>
  </TitlesOfParts>
  <Company>DePaul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PDOSHI</dc:creator>
  <cp:lastModifiedBy>patrick mchaffie</cp:lastModifiedBy>
  <cp:revision>71</cp:revision>
  <dcterms:created xsi:type="dcterms:W3CDTF">2007-03-13T01:47:53Z</dcterms:created>
  <dcterms:modified xsi:type="dcterms:W3CDTF">2009-05-28T16:33:57Z</dcterms:modified>
</cp:coreProperties>
</file>