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7"/>
  </p:notesMasterIdLst>
  <p:handoutMasterIdLst>
    <p:handoutMasterId r:id="rId38"/>
  </p:handoutMasterIdLst>
  <p:sldIdLst>
    <p:sldId id="256" r:id="rId2"/>
    <p:sldId id="312" r:id="rId3"/>
    <p:sldId id="313" r:id="rId4"/>
    <p:sldId id="314" r:id="rId5"/>
    <p:sldId id="319" r:id="rId6"/>
    <p:sldId id="320" r:id="rId7"/>
    <p:sldId id="321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1" r:id="rId16"/>
    <p:sldId id="334" r:id="rId17"/>
    <p:sldId id="352" r:id="rId18"/>
    <p:sldId id="353" r:id="rId19"/>
    <p:sldId id="354" r:id="rId20"/>
    <p:sldId id="35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50" r:id="rId35"/>
    <p:sldId id="351" r:id="rId36"/>
  </p:sldIdLst>
  <p:sldSz cx="9144000" cy="6858000" type="screen4x3"/>
  <p:notesSz cx="69469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847C44"/>
    <a:srgbClr val="A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790" autoAdjust="0"/>
  </p:normalViewPr>
  <p:slideViewPr>
    <p:cSldViewPr>
      <p:cViewPr>
        <p:scale>
          <a:sx n="77" d="100"/>
          <a:sy n="77" d="100"/>
        </p:scale>
        <p:origin x="-95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42" y="-84"/>
      </p:cViewPr>
      <p:guideLst>
        <p:guide orient="horz" pos="292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1B03-A47C-4D33-A9D9-6BF3CF6B5F45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43366-C46F-4FA9-864A-06C26CD249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FF4380A-DBF7-46BD-BD24-1CF26FAB5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49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Question: What do the maps indicate or tell?</a:t>
            </a:r>
            <a:endParaRPr lang="en-US" sz="120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Question: What do the maps indicate or tell?</a:t>
            </a:r>
            <a:endParaRPr lang="en-US" sz="120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Question: What do the maps indicate or tell?</a:t>
            </a:r>
            <a:endParaRPr lang="en-US" sz="120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Question: What do the maps indicate or tell?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Question: What do the maps indicate or tell?</a:t>
            </a:r>
            <a:endParaRPr lang="en-US" sz="120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GIS – Set of tools that</a:t>
            </a:r>
            <a:r>
              <a:rPr lang="en-US" baseline="0" dirty="0" smtClean="0"/>
              <a:t> help</a:t>
            </a:r>
          </a:p>
          <a:p>
            <a:r>
              <a:rPr lang="en-US" baseline="0" dirty="0" smtClean="0"/>
              <a:t>              - collect</a:t>
            </a:r>
          </a:p>
          <a:p>
            <a:r>
              <a:rPr lang="en-US" baseline="0" dirty="0" smtClean="0"/>
              <a:t>              - store</a:t>
            </a:r>
          </a:p>
          <a:p>
            <a:r>
              <a:rPr lang="en-US" baseline="0" dirty="0" smtClean="0"/>
              <a:t>              - analyze  &amp;</a:t>
            </a:r>
          </a:p>
          <a:p>
            <a:r>
              <a:rPr lang="en-US" baseline="0" dirty="0" smtClean="0"/>
              <a:t>              - represent   Spatial and other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Powerful data visualization tool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Data: Should be available and</a:t>
            </a:r>
            <a:r>
              <a:rPr lang="en-US" baseline="0" dirty="0" smtClean="0"/>
              <a:t> accurate otherwise the result will be affected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Procedure: should be well defined procedures for any analysis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Hardware: should be capable of handling the data volume and fast enough to run the process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Software: includes GIS and supporting S/W e.g. excel, statistical, imaging S/W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People: Most important component. People must define the procedure, collect the data, using the HW &amp; SW carryout the analysis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GIS uses 2 types of data models – Vector and Raster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Questions: Name</a:t>
            </a:r>
            <a:r>
              <a:rPr lang="en-US" baseline="0" dirty="0" smtClean="0"/>
              <a:t> the vector layers - point, line polygon layers and the raster layer in the Landmarks map.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Trick Question: </a:t>
            </a:r>
            <a:r>
              <a:rPr kumimoji="1" lang="en-US" sz="1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River that ends in a Pond;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 DPU’s LPC campus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Questions: Name</a:t>
            </a:r>
            <a:r>
              <a:rPr lang="en-US" baseline="0" dirty="0" smtClean="0"/>
              <a:t> the vector layers - point, line polygon layers and the raster layer in the Landmarks map.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Trick Question: </a:t>
            </a:r>
            <a:r>
              <a:rPr kumimoji="1" lang="en-US" sz="1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River that ends in a Pond;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 DPU’s LPC campus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recap,</a:t>
            </a:r>
            <a:r>
              <a:rPr lang="en-US" baseline="0" dirty="0" smtClean="0"/>
              <a:t> the types of data, data models….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Layers could be added, manipulated and analyzed using the GIS application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one of the layers will be represented as a point, line or polygon.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Question: Could someone tell me what type of feature the streets layer will be converted to? A point, line or polygon?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about Districts?</a:t>
            </a:r>
          </a:p>
          <a:p>
            <a:r>
              <a:rPr lang="en-US" baseline="0" dirty="0" smtClean="0"/>
              <a:t>                Utilities?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we will see how we could show the vector and raster data using</a:t>
            </a:r>
            <a:r>
              <a:rPr lang="en-US" baseline="0" dirty="0" smtClean="0"/>
              <a:t> our GIS application.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use a GIS application called </a:t>
            </a:r>
            <a:r>
              <a:rPr lang="en-US" baseline="0" dirty="0" err="1" smtClean="0"/>
              <a:t>ArcView</a:t>
            </a:r>
            <a:r>
              <a:rPr lang="en-US" baseline="0" dirty="0" smtClean="0"/>
              <a:t> 9.3 to analyze and display our spatial data.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ArcView</a:t>
            </a:r>
            <a:r>
              <a:rPr lang="en-US" baseline="0" dirty="0" smtClean="0"/>
              <a:t> consists of 3 components </a:t>
            </a:r>
            <a:r>
              <a:rPr lang="en-US" baseline="0" dirty="0" err="1" smtClean="0"/>
              <a:t>ArcMap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ArcCatalog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ArcToolbox</a:t>
            </a:r>
            <a:r>
              <a:rPr lang="en-US" baseline="0" dirty="0" smtClean="0"/>
              <a:t> that could be seen when you open the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GIS – Set of tools that</a:t>
            </a:r>
            <a:r>
              <a:rPr lang="en-US" baseline="0" dirty="0" smtClean="0"/>
              <a:t> help</a:t>
            </a:r>
          </a:p>
          <a:p>
            <a:r>
              <a:rPr lang="en-US" baseline="0" dirty="0" smtClean="0"/>
              <a:t>              - collect</a:t>
            </a:r>
          </a:p>
          <a:p>
            <a:r>
              <a:rPr lang="en-US" baseline="0" dirty="0" smtClean="0"/>
              <a:t>              - store</a:t>
            </a:r>
          </a:p>
          <a:p>
            <a:r>
              <a:rPr lang="en-US" baseline="0" dirty="0" smtClean="0"/>
              <a:t>              - analyze  &amp;</a:t>
            </a:r>
          </a:p>
          <a:p>
            <a:r>
              <a:rPr lang="en-US" baseline="0" dirty="0" smtClean="0"/>
              <a:t>              - represent   Spatial and other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Powerful data visualization tool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On your machines, open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ArcMap</a:t>
            </a:r>
            <a:r>
              <a:rPr kumimoji="1" lang="en-US" sz="1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. Once you open it, the screen should look like this.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 smtClean="0">
              <a:solidFill>
                <a:schemeClr val="tx1"/>
              </a:solidFill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err="1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ArcCatalog</a:t>
            </a:r>
            <a:r>
              <a:rPr kumimoji="1" lang="en-US" sz="1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 and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ArcToolbox</a:t>
            </a:r>
            <a:r>
              <a:rPr kumimoji="1" lang="en-US" sz="1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 can be accessed via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ArcMap</a:t>
            </a:r>
            <a:r>
              <a:rPr kumimoji="1" lang="en-US" sz="1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 smtClean="0">
              <a:solidFill>
                <a:schemeClr val="tx1"/>
              </a:solidFill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We will be using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ArcCatalog</a:t>
            </a:r>
            <a:r>
              <a:rPr kumimoji="1" lang="en-US" sz="1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 and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ArcToolbox</a:t>
            </a:r>
            <a:r>
              <a:rPr kumimoji="1" lang="en-US" sz="1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 towards the end of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 the quarter</a:t>
            </a:r>
            <a:endParaRPr kumimoji="1" lang="en-US" sz="1200" kern="1200" dirty="0" smtClean="0">
              <a:solidFill>
                <a:schemeClr val="tx1"/>
              </a:solidFill>
              <a:latin typeface="Tahoma" pitchFamily="34" charset="0"/>
              <a:ea typeface="+mn-ea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On your machines, open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ArcMap</a:t>
            </a:r>
            <a:r>
              <a:rPr kumimoji="1" lang="en-US" sz="1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. Once you open it, the screen should look like this.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 smtClean="0">
              <a:solidFill>
                <a:schemeClr val="tx1"/>
              </a:solidFill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err="1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ArcCatalog</a:t>
            </a:r>
            <a:r>
              <a:rPr kumimoji="1" lang="en-US" sz="1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 and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ArcToolbox</a:t>
            </a:r>
            <a:r>
              <a:rPr kumimoji="1" lang="en-US" sz="1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 can be accessed via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ArcMap</a:t>
            </a:r>
            <a:r>
              <a:rPr kumimoji="1" lang="en-US" sz="1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 smtClean="0">
              <a:solidFill>
                <a:schemeClr val="tx1"/>
              </a:solidFill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We will be using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ArcCatalog</a:t>
            </a:r>
            <a:r>
              <a:rPr kumimoji="1" lang="en-US" sz="1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 and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ArcToolbox</a:t>
            </a:r>
            <a:r>
              <a:rPr kumimoji="1" lang="en-US" sz="1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 towards the end of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 the quarter</a:t>
            </a:r>
            <a:endParaRPr kumimoji="1" lang="en-US" sz="1200" kern="1200" dirty="0" smtClean="0">
              <a:solidFill>
                <a:schemeClr val="tx1"/>
              </a:solidFill>
              <a:latin typeface="Tahoma" pitchFamily="34" charset="0"/>
              <a:ea typeface="+mn-ea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rPr>
              <a:t>On this screen, you will see a number of icons on the top of the screen.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What to do if the map disappears?</a:t>
            </a:r>
          </a:p>
          <a:p>
            <a:pPr>
              <a:buFontTx/>
              <a:buChar char="-"/>
            </a:pPr>
            <a:r>
              <a:rPr lang="en-US" dirty="0" smtClean="0"/>
              <a:t> What to do if I cant locate my </a:t>
            </a:r>
            <a:r>
              <a:rPr lang="en-US" dirty="0" err="1" smtClean="0"/>
              <a:t>shapefiles</a:t>
            </a:r>
            <a:r>
              <a:rPr lang="en-US" dirty="0" smtClean="0"/>
              <a:t>?</a:t>
            </a:r>
          </a:p>
          <a:p>
            <a:pPr>
              <a:buFontTx/>
              <a:buChar char="-"/>
            </a:pPr>
            <a:r>
              <a:rPr lang="en-US" dirty="0" smtClean="0"/>
              <a:t> I saved files on the desktop, but my machine crashed and I </a:t>
            </a:r>
            <a:r>
              <a:rPr lang="en-US" smtClean="0"/>
              <a:t>cant find my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Sex offenders are</a:t>
            </a:r>
            <a:r>
              <a:rPr lang="en-US" baseline="0" dirty="0" smtClean="0"/>
              <a:t> located in areas where children congregate?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map/information will be useful for parents, schools (to identify bus stops, student pick-up/drop-off locations) and law enforcement officials.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Information – Locations of schools, libraries, parks and sex-offenders</a:t>
            </a:r>
          </a:p>
          <a:p>
            <a:r>
              <a:rPr lang="en-US" baseline="0" dirty="0" smtClean="0"/>
              <a:t>Display Data – Display the – Locations of schools, libraries, parks and sex-offenders on the map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Highlight important relationship – where they are clustered, dispersed</a:t>
            </a:r>
          </a:p>
          <a:p>
            <a:r>
              <a:rPr lang="en-US" baseline="0" dirty="0" smtClean="0"/>
              <a:t>Illustrate analysis and share info – the map itself.</a:t>
            </a:r>
          </a:p>
          <a:p>
            <a:r>
              <a:rPr lang="en-US" baseline="0" dirty="0" smtClean="0"/>
              <a:t>Decision – Parents and school to provide safe passage for kids; law enforcement to better monitor and petrol the area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Investigative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News – Weather</a:t>
            </a:r>
          </a:p>
          <a:p>
            <a:r>
              <a:rPr lang="en-US" dirty="0" smtClean="0"/>
              <a:t>Driving Directions / Atlas</a:t>
            </a:r>
          </a:p>
          <a:p>
            <a:r>
              <a:rPr lang="en-US" dirty="0" smtClean="0"/>
              <a:t>Find point of interests / LBS</a:t>
            </a:r>
          </a:p>
          <a:p>
            <a:r>
              <a:rPr lang="en-US" dirty="0" smtClean="0"/>
              <a:t>CTA/RTA Map</a:t>
            </a:r>
          </a:p>
          <a:p>
            <a:r>
              <a:rPr lang="en-US" dirty="0" smtClean="0"/>
              <a:t>Map of the university / Mall</a:t>
            </a:r>
          </a:p>
          <a:p>
            <a:r>
              <a:rPr lang="en-US" dirty="0" err="1" smtClean="0"/>
              <a:t>Geocashing</a:t>
            </a:r>
            <a:endParaRPr lang="en-US" dirty="0" smtClean="0"/>
          </a:p>
          <a:p>
            <a:r>
              <a:rPr lang="en-US" dirty="0" smtClean="0"/>
              <a:t>Baseball stadium – seating</a:t>
            </a:r>
          </a:p>
          <a:p>
            <a:r>
              <a:rPr lang="en-US" dirty="0" smtClean="0"/>
              <a:t>TV Shows – Crime shows to do geographic profiling, profile people etc.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News – Weather</a:t>
            </a:r>
          </a:p>
          <a:p>
            <a:r>
              <a:rPr lang="en-US" dirty="0" smtClean="0"/>
              <a:t>Driving Directions / Atlas</a:t>
            </a:r>
          </a:p>
          <a:p>
            <a:r>
              <a:rPr lang="en-US" dirty="0" smtClean="0"/>
              <a:t>Find point of interests / LBS</a:t>
            </a:r>
          </a:p>
          <a:p>
            <a:r>
              <a:rPr lang="en-US" dirty="0" smtClean="0"/>
              <a:t>CTA/RTA Map</a:t>
            </a:r>
          </a:p>
          <a:p>
            <a:r>
              <a:rPr lang="en-US" dirty="0" smtClean="0"/>
              <a:t>Map of the university / Mall</a:t>
            </a:r>
          </a:p>
          <a:p>
            <a:r>
              <a:rPr lang="en-US" dirty="0" err="1" smtClean="0"/>
              <a:t>Geocashing</a:t>
            </a:r>
            <a:endParaRPr lang="en-US" dirty="0" smtClean="0"/>
          </a:p>
          <a:p>
            <a:r>
              <a:rPr lang="en-US" dirty="0" smtClean="0"/>
              <a:t>Baseball stadium – seating</a:t>
            </a:r>
          </a:p>
          <a:p>
            <a:r>
              <a:rPr lang="en-US" dirty="0" smtClean="0"/>
              <a:t>TV Shows – Crime shows to do geographic profiling, profile people etc.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can we use GIS - Anywhere</a:t>
            </a:r>
            <a:r>
              <a:rPr lang="en-US" baseline="0" dirty="0" smtClean="0"/>
              <a:t> </a:t>
            </a:r>
            <a:r>
              <a:rPr lang="en-US" dirty="0" smtClean="0"/>
              <a:t>you want to see/display features or phenomena </a:t>
            </a:r>
          </a:p>
          <a:p>
            <a:endParaRPr lang="en-US" dirty="0" smtClean="0"/>
          </a:p>
          <a:p>
            <a:r>
              <a:rPr lang="en-US" dirty="0" smtClean="0"/>
              <a:t>Physical objects – where things are. How close or far apart</a:t>
            </a:r>
            <a:r>
              <a:rPr lang="en-US" baseline="0" dirty="0" smtClean="0"/>
              <a:t> are they, </a:t>
            </a:r>
            <a:r>
              <a:rPr lang="en-US" baseline="0" dirty="0" err="1" smtClean="0"/>
              <a:t>whats</a:t>
            </a:r>
            <a:r>
              <a:rPr lang="en-US" baseline="0" dirty="0" smtClean="0"/>
              <a:t> inside/outside etc.</a:t>
            </a:r>
            <a:endParaRPr lang="en-US" dirty="0" smtClean="0"/>
          </a:p>
          <a:p>
            <a:r>
              <a:rPr lang="en-US" dirty="0" smtClean="0"/>
              <a:t>Events</a:t>
            </a:r>
            <a:r>
              <a:rPr lang="en-US" baseline="0" dirty="0" smtClean="0"/>
              <a:t> – things that are occurring - Burglary including time/day, location – is it close to a train station, school or elsewhere</a:t>
            </a:r>
          </a:p>
          <a:p>
            <a:r>
              <a:rPr lang="en-US" baseline="0" dirty="0" smtClean="0"/>
              <a:t>Trends – mapping quantities, densities, change  - e.g. after </a:t>
            </a:r>
            <a:r>
              <a:rPr lang="en-US" baseline="0" dirty="0" err="1" smtClean="0"/>
              <a:t>katrina</a:t>
            </a:r>
            <a:r>
              <a:rPr lang="en-US" baseline="0" dirty="0" smtClean="0"/>
              <a:t> to assess population change, Detroit – NH shrinking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Question: What do the maps indicate or tell?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625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170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 2009 Nandhini Gulasingam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65" r:id="rId4"/>
    <p:sldLayoutId id="2147483664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ri.com/industries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saltonsea.water.ca.gov/images/Planning-Process.jpg&amp;imgrefurl=http://www.saltonsea.water.ca.gov/process/&amp;usg=__qRNpJmbbrqqbLkAznlDHDsqUv1I=&amp;h=640&amp;w=483&amp;sz=261&amp;hl=en&amp;start=28&amp;tbnid=dZNf0w81O-IflM:&amp;tbnh=137&amp;tbnw=103&amp;prev=/images?q=process&amp;gbv=2&amp;ndsp=20&amp;hl=en&amp;sa=N&amp;start=20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ri.com/apps/esriclips/clip.cfm?ClipID=6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3048000"/>
            <a:ext cx="8839201" cy="609600"/>
          </a:xfrm>
        </p:spPr>
        <p:txBody>
          <a:bodyPr/>
          <a:lstStyle/>
          <a:p>
            <a:pPr algn="ctr"/>
            <a:r>
              <a:rPr lang="en-US" sz="2800" b="1" cap="small" dirty="0" smtClean="0"/>
              <a:t>GEO 241: Geographic Information Systems I</a:t>
            </a:r>
            <a:endParaRPr lang="en-US" sz="26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81000" y="4572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en-US" sz="2000" b="1" i="0" u="none" strike="noStrike" kern="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Week 1</a:t>
            </a:r>
            <a:r>
              <a:rPr kumimoji="0" lang="en-US" sz="20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lang="en-US" sz="2000" b="1" dirty="0" smtClean="0">
                <a:latin typeface="+mj-lt"/>
              </a:rPr>
              <a:t>Syllabus, Introductory GIS Concepts and Data Models </a:t>
            </a:r>
            <a:endParaRPr lang="en-US" sz="2000" dirty="0" smtClean="0">
              <a:latin typeface="+mj-lt"/>
            </a:endParaRP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pPr algn="ctr"/>
            <a:r>
              <a:rPr lang="en-US" sz="800" dirty="0" smtClean="0"/>
              <a:t>Geographic Information Systems I |  Department of Geography, DePaul University. </a:t>
            </a:r>
            <a:r>
              <a:rPr lang="en-US" sz="800" dirty="0" err="1" smtClean="0"/>
              <a:t>Nandhini</a:t>
            </a:r>
            <a:r>
              <a:rPr lang="en-US" sz="800" dirty="0" smtClean="0"/>
              <a:t> </a:t>
            </a:r>
            <a:r>
              <a:rPr lang="en-US" sz="800" dirty="0" err="1" smtClean="0"/>
              <a:t>Gulasingam</a:t>
            </a:r>
            <a:r>
              <a:rPr lang="en-US" sz="800" dirty="0" smtClean="0"/>
              <a:t>	</a:t>
            </a:r>
            <a:endParaRPr lang="en-US" sz="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can we use GIS?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r>
              <a:rPr lang="en-US" sz="2800" dirty="0" smtClean="0"/>
              <a:t>GIS  can help us display features or phenomena that occur on the earth’s surface</a:t>
            </a:r>
          </a:p>
          <a:p>
            <a:r>
              <a:rPr lang="en-US" sz="2800" dirty="0" smtClean="0"/>
              <a:t>Examples</a:t>
            </a:r>
          </a:p>
          <a:p>
            <a:pPr lvl="1"/>
            <a:r>
              <a:rPr lang="en-US" sz="2400" u="sng" dirty="0" smtClean="0"/>
              <a:t>Physical Objects: </a:t>
            </a:r>
            <a:r>
              <a:rPr lang="en-US" sz="2400" dirty="0" smtClean="0"/>
              <a:t>natural or man made objects like roads, schools, parks, CTA stations, light poles</a:t>
            </a:r>
          </a:p>
          <a:p>
            <a:pPr lvl="1"/>
            <a:r>
              <a:rPr lang="en-US" sz="2400" u="sng" dirty="0" smtClean="0"/>
              <a:t>Events: </a:t>
            </a:r>
            <a:r>
              <a:rPr lang="en-US" sz="2400" dirty="0" smtClean="0"/>
              <a:t>burglary,  cultural events, Olympics venue , wildfires and areas affected, natural disaster and areas affected</a:t>
            </a:r>
          </a:p>
          <a:p>
            <a:pPr lvl="1"/>
            <a:r>
              <a:rPr lang="en-US" sz="2400" u="sng" dirty="0" smtClean="0"/>
              <a:t>Quantities &amp; Trends: </a:t>
            </a:r>
            <a:r>
              <a:rPr lang="en-US" sz="2400" dirty="0" smtClean="0"/>
              <a:t>population change, increase/decrease in housing prices and foreclosures </a:t>
            </a:r>
            <a:endParaRPr lang="en-US" sz="2400" dirty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10</a:t>
            </a:fld>
            <a:endParaRPr lang="en-US" sz="8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981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can we use GIS?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pic>
        <p:nvPicPr>
          <p:cNvPr id="18434" name="Picture 2" descr="http://intered.vsb.bc.ca/NR/rdonlyres/D1B9F143-5771-40FF-BC9F-C438E958E2EC/0/secondary_location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24" y="1292352"/>
            <a:ext cx="8205788" cy="5251704"/>
          </a:xfrm>
          <a:prstGeom prst="rect">
            <a:avLst/>
          </a:prstGeom>
          <a:noFill/>
        </p:spPr>
      </p:pic>
      <p:sp>
        <p:nvSpPr>
          <p:cNvPr id="6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11</a:t>
            </a:fld>
            <a:endParaRPr lang="en-US" sz="8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919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can we use GIS?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131" y="1295400"/>
            <a:ext cx="8772525" cy="445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12</a:t>
            </a:fld>
            <a:endParaRPr lang="en-US" sz="8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546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can we use GIS?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pic>
        <p:nvPicPr>
          <p:cNvPr id="78850" name="Picture 2" descr="http://www.wildlandfire.com/docs/2009/maps/wildfires08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21664"/>
            <a:ext cx="7181850" cy="5543550"/>
          </a:xfrm>
          <a:prstGeom prst="rect">
            <a:avLst/>
          </a:prstGeom>
          <a:noFill/>
        </p:spPr>
      </p:pic>
      <p:sp>
        <p:nvSpPr>
          <p:cNvPr id="6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13</a:t>
            </a:fld>
            <a:endParaRPr lang="en-US" sz="8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340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can we use GIS?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pic>
        <p:nvPicPr>
          <p:cNvPr id="7" name="Picture 8" descr="http://txsdc.utsa.edu/download/pdf/txcensus/hispan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599" y="1124712"/>
            <a:ext cx="6859547" cy="5428488"/>
          </a:xfrm>
          <a:prstGeom prst="rect">
            <a:avLst/>
          </a:prstGeom>
          <a:noFill/>
        </p:spPr>
      </p:pic>
      <p:sp>
        <p:nvSpPr>
          <p:cNvPr id="6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14</a:t>
            </a:fld>
            <a:endParaRPr lang="en-US" sz="8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868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can we use GIS?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6615"/>
            <a:ext cx="7096125" cy="53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15</a:t>
            </a:fld>
            <a:endParaRPr lang="en-US" sz="8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99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can we use GIS?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6888" y="1143000"/>
            <a:ext cx="8763000" cy="5632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To answer research questions –</a:t>
            </a:r>
          </a:p>
          <a:p>
            <a:pPr marL="0" indent="0">
              <a:buNone/>
            </a:pPr>
            <a:endParaRPr lang="en-US" sz="2600" dirty="0" smtClean="0"/>
          </a:p>
          <a:p>
            <a:pPr marL="514350" indent="-514350">
              <a:buAutoNum type="arabicPeriod"/>
            </a:pPr>
            <a:r>
              <a:rPr lang="en-US" sz="2600" dirty="0" smtClean="0"/>
              <a:t>What patterns exist?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000" dirty="0" smtClean="0"/>
              <a:t>Are features dispersed or clumped? </a:t>
            </a:r>
          </a:p>
          <a:p>
            <a:r>
              <a:rPr lang="en-US" sz="2000" dirty="0" smtClean="0"/>
              <a:t>Are features of large, small, or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various sizes? </a:t>
            </a:r>
          </a:p>
          <a:p>
            <a:r>
              <a:rPr lang="en-US" sz="2000" dirty="0" smtClean="0"/>
              <a:t>How is one feature distributed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relative to another? </a:t>
            </a:r>
          </a:p>
          <a:p>
            <a:r>
              <a:rPr lang="en-US" sz="2000" dirty="0" smtClean="0"/>
              <a:t>What's obvious and what’s hidden</a:t>
            </a:r>
          </a:p>
        </p:txBody>
      </p:sp>
      <p:sp>
        <p:nvSpPr>
          <p:cNvPr id="6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16</a:t>
            </a:fld>
            <a:endParaRPr lang="en-US" sz="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92589"/>
            <a:ext cx="3733800" cy="463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402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can we use GIS?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6888" y="1066800"/>
            <a:ext cx="8763000" cy="5708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To answer research questions –</a:t>
            </a:r>
          </a:p>
          <a:p>
            <a:pPr marL="0" indent="0">
              <a:buNone/>
            </a:pPr>
            <a:r>
              <a:rPr lang="en-US" sz="2600" dirty="0" smtClean="0"/>
              <a:t>2. W</a:t>
            </a:r>
            <a:r>
              <a:rPr lang="en-US" dirty="0" smtClean="0"/>
              <a:t>here is it? or what is at or near it?</a:t>
            </a:r>
          </a:p>
        </p:txBody>
      </p:sp>
      <p:sp>
        <p:nvSpPr>
          <p:cNvPr id="6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17</a:t>
            </a:fld>
            <a:endParaRPr lang="en-US" sz="800" dirty="0"/>
          </a:p>
        </p:txBody>
      </p:sp>
      <p:pic>
        <p:nvPicPr>
          <p:cNvPr id="7" name="Picture 6" descr="K:\Gis 242\PROJECT _FILE\Maps\NumberSpanishLanguage_1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6324600" cy="45225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61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can we use GIS?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6888" y="1143000"/>
            <a:ext cx="8763000" cy="56327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600" dirty="0"/>
              <a:t>To answer research questions –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3. </a:t>
            </a:r>
            <a:r>
              <a:rPr lang="en-US" dirty="0" smtClean="0"/>
              <a:t>What locations satisfy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certain conditions?</a:t>
            </a:r>
          </a:p>
        </p:txBody>
      </p:sp>
      <p:sp>
        <p:nvSpPr>
          <p:cNvPr id="6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18</a:t>
            </a:fld>
            <a:endParaRPr lang="en-US" sz="800" dirty="0"/>
          </a:p>
        </p:txBody>
      </p:sp>
      <p:pic>
        <p:nvPicPr>
          <p:cNvPr id="7" name="Picture 6" descr="E:\GEO 441\Assignment7\Assignment7\Q2A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886200" cy="480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56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can we use GIS?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6888" y="1143000"/>
            <a:ext cx="8763000" cy="5632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To answer research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questions </a:t>
            </a:r>
            <a:r>
              <a:rPr lang="en-US" sz="2600" dirty="0"/>
              <a:t>–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4. W</a:t>
            </a:r>
            <a:r>
              <a:rPr lang="en-US" dirty="0" smtClean="0"/>
              <a:t>hat trends exist?</a:t>
            </a:r>
          </a:p>
        </p:txBody>
      </p:sp>
      <p:sp>
        <p:nvSpPr>
          <p:cNvPr id="6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19</a:t>
            </a:fld>
            <a:endParaRPr lang="en-US" sz="800" dirty="0"/>
          </a:p>
        </p:txBody>
      </p:sp>
      <p:pic>
        <p:nvPicPr>
          <p:cNvPr id="1026" name="Picture 2" descr="U:\RealEstateCenter_Project\Juliana\HistCensusMaps\toSend\Population\HistPopul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219200"/>
            <a:ext cx="428625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068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04925"/>
            <a:ext cx="8763000" cy="5324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Office Hours: </a:t>
            </a:r>
            <a:r>
              <a:rPr lang="en-US" sz="2000" dirty="0" smtClean="0"/>
              <a:t>Thu 5:00 pm– 6:00 pm and by appointment</a:t>
            </a:r>
          </a:p>
          <a:p>
            <a:pPr marL="0" indent="0">
              <a:buNone/>
            </a:pPr>
            <a:r>
              <a:rPr lang="en-US" sz="2000" b="1" dirty="0" smtClean="0"/>
              <a:t>Office Location: 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</a:t>
            </a:r>
            <a:r>
              <a:rPr lang="en-US" sz="2000" dirty="0" smtClean="0"/>
              <a:t> </a:t>
            </a:r>
            <a:r>
              <a:rPr lang="en-US" sz="2000" b="1" i="1" dirty="0" smtClean="0"/>
              <a:t>Lincoln Park: </a:t>
            </a:r>
            <a:r>
              <a:rPr lang="en-US" sz="2000" dirty="0" smtClean="0"/>
              <a:t>Mon-Fri : 990 W Fullerton Ave.,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Floor, Suite 3140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Lab Assistant:   </a:t>
            </a:r>
            <a:r>
              <a:rPr lang="en-US" sz="2000" dirty="0" smtClean="0"/>
              <a:t>Mike Jersha</a:t>
            </a:r>
          </a:p>
          <a:p>
            <a:pPr>
              <a:buNone/>
            </a:pPr>
            <a:r>
              <a:rPr lang="en-US" sz="2000" dirty="0" smtClean="0"/>
              <a:t>                              Email       :</a:t>
            </a:r>
            <a:r>
              <a:rPr lang="en-US" sz="2000" dirty="0" smtClean="0">
                <a:solidFill>
                  <a:srgbClr val="003399"/>
                </a:solidFill>
              </a:rPr>
              <a:t> </a:t>
            </a:r>
            <a:r>
              <a:rPr lang="en-US" sz="2000" b="1" dirty="0" smtClean="0">
                <a:solidFill>
                  <a:srgbClr val="003399"/>
                </a:solidFill>
              </a:rPr>
              <a:t>mikejersha@gmail.com</a:t>
            </a:r>
            <a:r>
              <a:rPr lang="en-US" sz="2000" dirty="0" smtClean="0">
                <a:solidFill>
                  <a:srgbClr val="003399"/>
                </a:solidFill>
              </a:rPr>
              <a:t> </a:t>
            </a:r>
          </a:p>
          <a:p>
            <a:pPr>
              <a:buNone/>
            </a:pPr>
            <a:r>
              <a:rPr lang="en-US" sz="2000" dirty="0" smtClean="0"/>
              <a:t>                              Lab hours: TDB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000" dirty="0" smtClean="0"/>
              <a:t>Course website: </a:t>
            </a:r>
            <a:r>
              <a:rPr lang="en-US" sz="2000" b="1" dirty="0">
                <a:solidFill>
                  <a:srgbClr val="003399"/>
                </a:solidFill>
              </a:rPr>
              <a:t>http://gis.depaul.edu/ngulasingam/GEO241.htm</a:t>
            </a:r>
            <a:endParaRPr lang="en-US" sz="2000" b="1" dirty="0" smtClean="0">
              <a:solidFill>
                <a:srgbClr val="003399"/>
              </a:solidFill>
            </a:endParaRPr>
          </a:p>
          <a:p>
            <a:r>
              <a:rPr lang="en-US" sz="2000" dirty="0" smtClean="0"/>
              <a:t>Objective</a:t>
            </a:r>
          </a:p>
          <a:p>
            <a:r>
              <a:rPr lang="en-US" sz="2000" dirty="0" smtClean="0"/>
              <a:t>Recommended textbook and required accessories</a:t>
            </a:r>
          </a:p>
          <a:p>
            <a:r>
              <a:rPr lang="en-US" sz="2000" dirty="0" smtClean="0"/>
              <a:t>Schedule, assignments, activities, and grading</a:t>
            </a:r>
          </a:p>
          <a:p>
            <a:r>
              <a:rPr lang="en-US" sz="2000" dirty="0" smtClean="0"/>
              <a:t>Important notices </a:t>
            </a:r>
          </a:p>
          <a:p>
            <a:r>
              <a:rPr lang="en-US" sz="2000" dirty="0" smtClean="0"/>
              <a:t>GIS lab usage: - </a:t>
            </a:r>
            <a:r>
              <a:rPr lang="en-US" sz="1600" dirty="0" smtClean="0"/>
              <a:t>Availability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   - </a:t>
            </a:r>
            <a:r>
              <a:rPr lang="en-US" sz="1600" dirty="0" smtClean="0">
                <a:solidFill>
                  <a:srgbClr val="FF0000"/>
                </a:solidFill>
              </a:rPr>
              <a:t>SAC </a:t>
            </a:r>
            <a:r>
              <a:rPr lang="en-US" sz="1600" dirty="0">
                <a:solidFill>
                  <a:srgbClr val="FF0000"/>
                </a:solidFill>
              </a:rPr>
              <a:t>224 Lab will be closed on the first week-end of each quarter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6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2</a:t>
            </a:fld>
            <a:endParaRPr lang="en-US" sz="8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363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uses GIS?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246888" y="1066800"/>
            <a:ext cx="8763000" cy="532790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 smtClean="0"/>
              <a:t>Everyone – general public to multimillion dollar companies and government</a:t>
            </a:r>
          </a:p>
          <a:p>
            <a:pPr marL="0" indent="0">
              <a:buNone/>
            </a:pPr>
            <a:endParaRPr lang="en-US" sz="1000" dirty="0" smtClean="0"/>
          </a:p>
          <a:p>
            <a:pPr marL="457200" indent="-457200">
              <a:buAutoNum type="arabicPeriod"/>
            </a:pPr>
            <a:r>
              <a:rPr lang="en-US" sz="2200" dirty="0" smtClean="0"/>
              <a:t>General Public</a:t>
            </a:r>
          </a:p>
          <a:p>
            <a:pPr marL="457200" indent="-457200">
              <a:buFontTx/>
              <a:buAutoNum type="arabicPeriod"/>
            </a:pPr>
            <a:r>
              <a:rPr lang="en-US" sz="2000" dirty="0"/>
              <a:t>Non-profit organizations, </a:t>
            </a:r>
            <a:r>
              <a:rPr lang="en-US" sz="2000" dirty="0" smtClean="0"/>
              <a:t>CBOs, and NGOs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Education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Government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Public Safety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Transportation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Business</a:t>
            </a:r>
            <a:endParaRPr lang="en-US" sz="2000" dirty="0"/>
          </a:p>
          <a:p>
            <a:pPr marL="457200" indent="-457200">
              <a:buAutoNum type="arabicPeriod"/>
            </a:pPr>
            <a:endParaRPr lang="en-US" sz="2200" dirty="0" smtClean="0"/>
          </a:p>
          <a:p>
            <a:pPr marL="457200" indent="-457200">
              <a:buAutoNum type="arabicPeriod"/>
            </a:pPr>
            <a:endParaRPr lang="en-US" sz="2200" dirty="0" smtClean="0"/>
          </a:p>
        </p:txBody>
      </p:sp>
      <p:sp>
        <p:nvSpPr>
          <p:cNvPr id="7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20</a:t>
            </a:fld>
            <a:endParaRPr lang="en-US" sz="8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334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uses GIS?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246888" y="1143000"/>
            <a:ext cx="8763000" cy="5410200"/>
          </a:xfrm>
        </p:spPr>
        <p:txBody>
          <a:bodyPr/>
          <a:lstStyle/>
          <a:p>
            <a:pPr>
              <a:buNone/>
            </a:pPr>
            <a:endParaRPr lang="en-US" sz="2200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448699"/>
              </p:ext>
            </p:extLst>
          </p:nvPr>
        </p:nvGraphicFramePr>
        <p:xfrm>
          <a:off x="229628" y="1371600"/>
          <a:ext cx="8686801" cy="510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6900"/>
                <a:gridCol w="2730500"/>
                <a:gridCol w="2819401"/>
              </a:tblGrid>
              <a:tr h="5105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General public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Non-profit organizations, community based organizations and NGOs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 Health and Human Services</a:t>
                      </a:r>
                    </a:p>
                    <a:p>
                      <a:r>
                        <a:rPr lang="en-US" sz="1200" dirty="0" smtClean="0"/>
                        <a:t> - Academic Programs and Research </a:t>
                      </a:r>
                    </a:p>
                    <a:p>
                      <a:r>
                        <a:rPr lang="en-US" sz="1200" dirty="0" smtClean="0"/>
                        <a:t> - Hospitals and Health Systems </a:t>
                      </a:r>
                    </a:p>
                    <a:p>
                      <a:r>
                        <a:rPr lang="en-US" sz="1200" dirty="0" smtClean="0"/>
                        <a:t> - Human Services </a:t>
                      </a:r>
                    </a:p>
                    <a:p>
                      <a:r>
                        <a:rPr lang="en-US" sz="1200" dirty="0" smtClean="0"/>
                        <a:t> - Managed Care </a:t>
                      </a:r>
                    </a:p>
                    <a:p>
                      <a:r>
                        <a:rPr lang="en-US" sz="1200" dirty="0" smtClean="0"/>
                        <a:t> - Public Health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Education</a:t>
                      </a:r>
                    </a:p>
                    <a:p>
                      <a:r>
                        <a:rPr lang="en-US" sz="1200" dirty="0" smtClean="0"/>
                        <a:t> - Libraries and Museums </a:t>
                      </a:r>
                    </a:p>
                    <a:p>
                      <a:r>
                        <a:rPr lang="en-US" sz="1200" dirty="0" smtClean="0"/>
                        <a:t> - Schools (K–12) </a:t>
                      </a:r>
                    </a:p>
                    <a:p>
                      <a:r>
                        <a:rPr lang="en-US" sz="1200" dirty="0" smtClean="0"/>
                        <a:t> - Universities and Community Colleges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Government</a:t>
                      </a:r>
                    </a:p>
                    <a:p>
                      <a:r>
                        <a:rPr lang="en-US" sz="1200" dirty="0" smtClean="0"/>
                        <a:t> - Federal, State, Local </a:t>
                      </a:r>
                    </a:p>
                    <a:p>
                      <a:r>
                        <a:rPr lang="en-US" sz="1200" dirty="0" smtClean="0"/>
                        <a:t> - Civil Engineering </a:t>
                      </a:r>
                    </a:p>
                    <a:p>
                      <a:r>
                        <a:rPr lang="en-US" sz="1200" dirty="0" smtClean="0"/>
                        <a:t> - Economic Development </a:t>
                      </a:r>
                    </a:p>
                    <a:p>
                      <a:r>
                        <a:rPr lang="en-US" sz="1200" dirty="0" smtClean="0"/>
                        <a:t> - Elections </a:t>
                      </a:r>
                    </a:p>
                    <a:p>
                      <a:r>
                        <a:rPr lang="en-US" sz="1200" dirty="0" smtClean="0"/>
                        <a:t> - Land Administration </a:t>
                      </a:r>
                    </a:p>
                    <a:p>
                      <a:r>
                        <a:rPr lang="en-US" sz="1200" dirty="0" smtClean="0"/>
                        <a:t> - Public Works </a:t>
                      </a:r>
                    </a:p>
                    <a:p>
                      <a:r>
                        <a:rPr lang="en-US" sz="1200" dirty="0" smtClean="0"/>
                        <a:t> - Surveying </a:t>
                      </a:r>
                    </a:p>
                    <a:p>
                      <a:r>
                        <a:rPr lang="en-US" sz="1200" dirty="0" smtClean="0"/>
                        <a:t> - Urban and Regional Planning 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Public Safety</a:t>
                      </a:r>
                    </a:p>
                    <a:p>
                      <a:r>
                        <a:rPr lang="en-US" sz="1200" dirty="0" smtClean="0"/>
                        <a:t> - Computer-Aided Dispatch </a:t>
                      </a:r>
                    </a:p>
                    <a:p>
                      <a:r>
                        <a:rPr lang="en-US" sz="1200" dirty="0" smtClean="0"/>
                        <a:t> - Emergency/Disaster Management </a:t>
                      </a:r>
                    </a:p>
                    <a:p>
                      <a:r>
                        <a:rPr lang="en-US" sz="1200" dirty="0" smtClean="0"/>
                        <a:t> - Fire, Rescue, and EMS </a:t>
                      </a:r>
                    </a:p>
                    <a:p>
                      <a:r>
                        <a:rPr lang="en-US" sz="1200" dirty="0" smtClean="0"/>
                        <a:t> - Homeland Security </a:t>
                      </a:r>
                    </a:p>
                    <a:p>
                      <a:r>
                        <a:rPr lang="en-US" sz="1200" dirty="0" smtClean="0"/>
                        <a:t> - Law Enforcement </a:t>
                      </a:r>
                    </a:p>
                    <a:p>
                      <a:r>
                        <a:rPr lang="en-US" sz="1200" dirty="0" smtClean="0"/>
                        <a:t> - Fire Management 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Transportation</a:t>
                      </a:r>
                    </a:p>
                    <a:p>
                      <a:r>
                        <a:rPr lang="en-US" sz="1200" dirty="0" smtClean="0"/>
                        <a:t> - Aviation </a:t>
                      </a:r>
                    </a:p>
                    <a:p>
                      <a:r>
                        <a:rPr lang="en-US" sz="1200" dirty="0" smtClean="0"/>
                        <a:t> - Highways </a:t>
                      </a:r>
                    </a:p>
                    <a:p>
                      <a:r>
                        <a:rPr lang="en-US" sz="1200" dirty="0" smtClean="0"/>
                        <a:t> - Logistics </a:t>
                      </a:r>
                    </a:p>
                    <a:p>
                      <a:r>
                        <a:rPr lang="en-US" sz="1200" dirty="0" smtClean="0"/>
                        <a:t> - Railways </a:t>
                      </a:r>
                    </a:p>
                    <a:p>
                      <a:r>
                        <a:rPr lang="en-US" sz="1200" dirty="0" smtClean="0"/>
                        <a:t> - Ports and Maritime </a:t>
                      </a:r>
                    </a:p>
                    <a:p>
                      <a:r>
                        <a:rPr lang="en-US" sz="1200" dirty="0" smtClean="0"/>
                        <a:t> - Public Transit 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Natural Resources</a:t>
                      </a:r>
                    </a:p>
                    <a:p>
                      <a:r>
                        <a:rPr lang="en-US" sz="1200" dirty="0" smtClean="0"/>
                        <a:t> - Agriculture </a:t>
                      </a:r>
                    </a:p>
                    <a:p>
                      <a:r>
                        <a:rPr lang="en-US" sz="1200" dirty="0" smtClean="0"/>
                        <a:t> - Climate Change </a:t>
                      </a:r>
                    </a:p>
                    <a:p>
                      <a:r>
                        <a:rPr lang="en-US" sz="1200" dirty="0" smtClean="0"/>
                        <a:t> - Conservation </a:t>
                      </a:r>
                    </a:p>
                    <a:p>
                      <a:r>
                        <a:rPr lang="en-US" sz="1200" dirty="0" smtClean="0"/>
                        <a:t> - Environmental Management </a:t>
                      </a:r>
                    </a:p>
                    <a:p>
                      <a:r>
                        <a:rPr lang="en-US" sz="1200" dirty="0" smtClean="0"/>
                        <a:t> - Forestry </a:t>
                      </a:r>
                    </a:p>
                    <a:p>
                      <a:r>
                        <a:rPr lang="en-US" sz="1200" dirty="0" smtClean="0"/>
                        <a:t> - Marine and Coast </a:t>
                      </a:r>
                    </a:p>
                    <a:p>
                      <a:r>
                        <a:rPr lang="en-US" sz="1200" dirty="0" smtClean="0"/>
                        <a:t> - Mining </a:t>
                      </a:r>
                    </a:p>
                    <a:p>
                      <a:r>
                        <a:rPr lang="en-US" sz="1200" dirty="0" smtClean="0"/>
                        <a:t> - Petroleum </a:t>
                      </a:r>
                    </a:p>
                    <a:p>
                      <a:r>
                        <a:rPr lang="en-US" sz="1200" dirty="0" smtClean="0"/>
                        <a:t> - Water Resources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Business </a:t>
                      </a:r>
                    </a:p>
                    <a:p>
                      <a:r>
                        <a:rPr lang="en-US" sz="1200" dirty="0" smtClean="0"/>
                        <a:t> - Banking and Financial Services </a:t>
                      </a:r>
                    </a:p>
                    <a:p>
                      <a:r>
                        <a:rPr lang="en-US" sz="1200" dirty="0" smtClean="0"/>
                        <a:t> - Facilities Management </a:t>
                      </a:r>
                    </a:p>
                    <a:p>
                      <a:r>
                        <a:rPr lang="en-US" sz="1200" dirty="0" smtClean="0"/>
                        <a:t> - Insurance </a:t>
                      </a:r>
                    </a:p>
                    <a:p>
                      <a:r>
                        <a:rPr lang="en-US" sz="1200" dirty="0" smtClean="0"/>
                        <a:t> - Media and Press </a:t>
                      </a:r>
                    </a:p>
                    <a:p>
                      <a:r>
                        <a:rPr lang="en-US" sz="1200" dirty="0" smtClean="0"/>
                        <a:t> - Real Estate </a:t>
                      </a:r>
                    </a:p>
                    <a:p>
                      <a:r>
                        <a:rPr lang="en-US" sz="1200" dirty="0" smtClean="0"/>
                        <a:t> - Retail 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Utilities and Communications</a:t>
                      </a:r>
                    </a:p>
                    <a:p>
                      <a:r>
                        <a:rPr lang="en-US" sz="1200" dirty="0" smtClean="0"/>
                        <a:t> - Electric </a:t>
                      </a:r>
                    </a:p>
                    <a:p>
                      <a:r>
                        <a:rPr lang="en-US" sz="1200" dirty="0" smtClean="0"/>
                        <a:t> - Gas </a:t>
                      </a:r>
                    </a:p>
                    <a:p>
                      <a:r>
                        <a:rPr lang="en-US" sz="1200" dirty="0" smtClean="0"/>
                        <a:t> - Location-Based Services </a:t>
                      </a:r>
                    </a:p>
                    <a:p>
                      <a:r>
                        <a:rPr lang="en-US" sz="1200" dirty="0" smtClean="0"/>
                        <a:t> - Pipeline </a:t>
                      </a:r>
                    </a:p>
                    <a:p>
                      <a:r>
                        <a:rPr lang="en-US" sz="1200" dirty="0" smtClean="0"/>
                        <a:t> - Telecommunications </a:t>
                      </a:r>
                    </a:p>
                    <a:p>
                      <a:r>
                        <a:rPr lang="en-US" sz="1200" dirty="0" smtClean="0"/>
                        <a:t> - Water/Wastewater </a:t>
                      </a:r>
                    </a:p>
                    <a:p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Click here for more info.</a:t>
                      </a:r>
                    </a:p>
                    <a:p>
                      <a:endParaRPr lang="en-US" sz="1200" b="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21</a:t>
            </a:fld>
            <a:endParaRPr lang="en-US" sz="8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0" name="Picture 2" descr="http://t1.gstatic.com/images?q=tbn:ANd9GcRnssxpiCnIRfK3Aj_zzbxbJnGipl_DOppIKIAJyBm1Z1k4vVQV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14" y="497771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2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 of GIS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80688" y="1447800"/>
            <a:ext cx="1124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People</a:t>
            </a:r>
            <a:endParaRPr lang="en-US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23888" y="2688336"/>
            <a:ext cx="886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Data</a:t>
            </a:r>
            <a:endParaRPr lang="en-US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9888" y="5561183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Procedure</a:t>
            </a: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04288" y="5583936"/>
            <a:ext cx="162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Hardware</a:t>
            </a:r>
            <a:endParaRPr lang="en-US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2891135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Software</a:t>
            </a:r>
            <a:endParaRPr lang="en-US" dirty="0">
              <a:latin typeface="+mn-lt"/>
            </a:endParaRPr>
          </a:p>
        </p:txBody>
      </p:sp>
      <p:sp>
        <p:nvSpPr>
          <p:cNvPr id="24" name="Regular Pentagon 23"/>
          <p:cNvSpPr/>
          <p:nvPr/>
        </p:nvSpPr>
        <p:spPr bwMode="auto">
          <a:xfrm>
            <a:off x="2609088" y="2383536"/>
            <a:ext cx="3733800" cy="2667000"/>
          </a:xfrm>
          <a:prstGeom prst="pentagon">
            <a:avLst/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 descr="C:\Documents and Settings\mgulasin\Local Settings\Temporary Internet Files\Content.IE5\M74X6DYH\MCj04415350000[1]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088" y="1697736"/>
            <a:ext cx="1302839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Documents and Settings\mgulasin\Local Settings\Temporary Internet Files\Content.IE5\8D6JGDEV\MCj03969380000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9488" y="3069336"/>
            <a:ext cx="1038225" cy="81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Documents and Settings\mgulasin\Local Settings\Temporary Internet Files\Content.IE5\3W5KX0JI\MCj04413410000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9088" y="4364736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5542788" y="2993136"/>
            <a:ext cx="790575" cy="790575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0504D"/>
              </a:gs>
              <a:gs pos="100000">
                <a:srgbClr val="622423"/>
              </a:gs>
            </a:gsLst>
            <a:lin ang="2700000" scaled="1"/>
          </a:gradFill>
          <a:ln w="12700">
            <a:solidFill>
              <a:srgbClr val="F2F2F2"/>
            </a:solidFill>
            <a:round/>
            <a:headEnd/>
            <a:tailEnd/>
          </a:ln>
          <a:effectLst>
            <a:outerShdw sy="50000" kx="-2453608" rotWithShape="0">
              <a:srgbClr val="E5B8B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5971413" y="2840736"/>
            <a:ext cx="790575" cy="790575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4BACC6"/>
              </a:gs>
              <a:gs pos="100000">
                <a:srgbClr val="205867"/>
              </a:gs>
            </a:gsLst>
            <a:lin ang="2700000" scaled="1"/>
          </a:gradFill>
          <a:ln w="12700">
            <a:solidFill>
              <a:srgbClr val="F2F2F2"/>
            </a:solidFill>
            <a:round/>
            <a:headEnd/>
            <a:tailEnd/>
          </a:ln>
          <a:effectLst>
            <a:outerShdw sy="50000" kx="-2453608" rotWithShape="0">
              <a:srgbClr val="B6DDE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190488" y="3145536"/>
            <a:ext cx="790575" cy="790575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9BBB59"/>
              </a:gs>
              <a:gs pos="100000">
                <a:srgbClr val="4E6128"/>
              </a:gs>
            </a:gsLst>
            <a:lin ang="2700000" scaled="1"/>
          </a:gradFill>
          <a:ln w="12700">
            <a:solidFill>
              <a:srgbClr val="F2F2F2"/>
            </a:solidFill>
            <a:round/>
            <a:headEnd/>
            <a:tailEnd/>
          </a:ln>
          <a:effectLst>
            <a:outerShdw sy="50000" kx="-2453608" rotWithShape="0">
              <a:srgbClr val="D6E3B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 descr="http://tbn3.google.com/images?q=tbn:dZNf0w81O-IflM:http://www.saltonsea.water.ca.gov/images/Planning-Process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3688" y="4364736"/>
            <a:ext cx="9810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22</a:t>
            </a:fld>
            <a:endParaRPr lang="en-US" sz="800" dirty="0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408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and Non-spatial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04924"/>
            <a:ext cx="8763000" cy="53244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GIS  lets you use 2 types of data </a:t>
            </a:r>
          </a:p>
          <a:p>
            <a:pPr lvl="1"/>
            <a:r>
              <a:rPr lang="en-US" sz="2400" dirty="0" smtClean="0"/>
              <a:t>Spatial Data: describes a geographic location or refers to a location on the earth</a:t>
            </a:r>
          </a:p>
          <a:p>
            <a:pPr lvl="2"/>
            <a:r>
              <a:rPr lang="en-US" sz="2000" dirty="0" smtClean="0"/>
              <a:t>Example: Country, State, </a:t>
            </a:r>
            <a:r>
              <a:rPr lang="en-US" sz="2000" dirty="0" err="1" smtClean="0"/>
              <a:t>Zipcode</a:t>
            </a:r>
            <a:endParaRPr lang="en-US" sz="2000" dirty="0" smtClean="0"/>
          </a:p>
          <a:p>
            <a:pPr lvl="2"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Attribute Data (non-spatial data): specifies characteristics of spatial features</a:t>
            </a:r>
          </a:p>
          <a:p>
            <a:pPr lvl="2">
              <a:spcAft>
                <a:spcPts val="1800"/>
              </a:spcAft>
            </a:pPr>
            <a:r>
              <a:rPr lang="en-US" sz="2000" dirty="0" smtClean="0"/>
              <a:t>Example: Population counts, unemployment percentage, type of housing units, magnitude of wildfires or earthquakes </a:t>
            </a:r>
          </a:p>
          <a:p>
            <a:pPr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</p:txBody>
      </p:sp>
      <p:sp>
        <p:nvSpPr>
          <p:cNvPr id="6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23</a:t>
            </a:fld>
            <a:endParaRPr lang="en-US" sz="8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338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and Non-spatial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04924"/>
            <a:ext cx="8763000" cy="5324475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dirty="0" smtClean="0"/>
              <a:t>Question: Which of the following are Spatial data?</a:t>
            </a:r>
          </a:p>
          <a:p>
            <a:pPr marL="857250" lvl="1" indent="-457200">
              <a:buAutoNum type="arabicPeriod"/>
            </a:pPr>
            <a:r>
              <a:rPr lang="en-US" dirty="0" smtClean="0"/>
              <a:t>Chicago neighborhoods	          7.  City Wards</a:t>
            </a:r>
          </a:p>
          <a:p>
            <a:pPr marL="857250" lvl="1" indent="-457200">
              <a:buAutoNum type="arabicPeriod"/>
            </a:pPr>
            <a:r>
              <a:rPr lang="en-US" dirty="0" smtClean="0"/>
              <a:t>Public school location 	          8.  Wildfire locations</a:t>
            </a:r>
          </a:p>
          <a:p>
            <a:pPr marL="857250" lvl="1" indent="-457200">
              <a:buAutoNum type="arabicPeriod"/>
            </a:pPr>
            <a:r>
              <a:rPr lang="en-US" dirty="0" smtClean="0"/>
              <a:t>School name		          9.  Building type</a:t>
            </a:r>
          </a:p>
          <a:p>
            <a:pPr marL="857250" lvl="1" indent="-457200">
              <a:buAutoNum type="arabicPeriod"/>
            </a:pPr>
            <a:r>
              <a:rPr lang="en-US" dirty="0" smtClean="0"/>
              <a:t>School enrolment	        10.  Type of tree</a:t>
            </a:r>
          </a:p>
          <a:p>
            <a:pPr marL="857250" lvl="1" indent="-457200">
              <a:buAutoNum type="arabicPeriod"/>
            </a:pPr>
            <a:r>
              <a:rPr lang="en-US" dirty="0" smtClean="0"/>
              <a:t>Illinois counties		        11.  Police station address</a:t>
            </a:r>
          </a:p>
          <a:p>
            <a:pPr marL="857250" lvl="1" indent="-457200">
              <a:buAutoNum type="arabicPeriod"/>
            </a:pPr>
            <a:r>
              <a:rPr lang="en-US" dirty="0" smtClean="0"/>
              <a:t>Chicago police districts	        12.  Percent employed																													</a:t>
            </a:r>
          </a:p>
          <a:p>
            <a:pPr marL="457200" indent="-457200">
              <a:buAutoNum type="arabicPeriod"/>
            </a:pPr>
            <a:endParaRPr lang="en-US" sz="2000" dirty="0" smtClean="0"/>
          </a:p>
        </p:txBody>
      </p:sp>
      <p:sp>
        <p:nvSpPr>
          <p:cNvPr id="6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24</a:t>
            </a:fld>
            <a:endParaRPr lang="en-US" sz="8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88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772400" cy="792162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Spatial Data Models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0120"/>
            <a:ext cx="4040188" cy="639762"/>
          </a:xfrm>
        </p:spPr>
        <p:txBody>
          <a:bodyPr/>
          <a:lstStyle/>
          <a:p>
            <a:r>
              <a:rPr lang="en-US" dirty="0" smtClean="0"/>
              <a:t>Vector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97425" y="960120"/>
            <a:ext cx="4041775" cy="639762"/>
          </a:xfrm>
        </p:spPr>
        <p:txBody>
          <a:bodyPr/>
          <a:lstStyle/>
          <a:p>
            <a:r>
              <a:rPr lang="en-US" dirty="0" smtClean="0"/>
              <a:t>Raster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99882"/>
            <a:ext cx="4040188" cy="5075238"/>
          </a:xfrm>
        </p:spPr>
        <p:txBody>
          <a:bodyPr/>
          <a:lstStyle/>
          <a:p>
            <a:r>
              <a:rPr lang="en-US" dirty="0" smtClean="0"/>
              <a:t>Data is represented as point features, line features and polygon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797425" y="1599882"/>
            <a:ext cx="4041775" cy="5075238"/>
          </a:xfrm>
        </p:spPr>
        <p:txBody>
          <a:bodyPr/>
          <a:lstStyle/>
          <a:p>
            <a:r>
              <a:rPr lang="en-US" dirty="0" smtClean="0"/>
              <a:t>Data is represented using pixels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352" y="3208922"/>
            <a:ext cx="2820204" cy="339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176016"/>
            <a:ext cx="3959788" cy="3124200"/>
          </a:xfrm>
          <a:prstGeom prst="rect">
            <a:avLst/>
          </a:prstGeom>
          <a:noFill/>
        </p:spPr>
      </p:pic>
      <p:sp>
        <p:nvSpPr>
          <p:cNvPr id="12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25</a:t>
            </a:fld>
            <a:endParaRPr lang="en-US" sz="8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173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792162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Spatial Data Models </a:t>
            </a:r>
            <a:r>
              <a:rPr lang="en-US" sz="2000" dirty="0" smtClean="0">
                <a:solidFill>
                  <a:schemeClr val="accent4"/>
                </a:solidFill>
              </a:rPr>
              <a:t>(Contd.)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r>
              <a:rPr lang="en-US" dirty="0" smtClean="0"/>
              <a:t>Vector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1143000"/>
            <a:ext cx="4041775" cy="639762"/>
          </a:xfrm>
        </p:spPr>
        <p:txBody>
          <a:bodyPr/>
          <a:lstStyle/>
          <a:p>
            <a:r>
              <a:rPr lang="en-US" dirty="0" smtClean="0"/>
              <a:t>Raster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5075238"/>
          </a:xfrm>
        </p:spPr>
        <p:txBody>
          <a:bodyPr/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sz="2400" dirty="0" smtClean="0"/>
              <a:t>Points: Schools, fire houses, police stations, stop signs</a:t>
            </a:r>
          </a:p>
          <a:p>
            <a:pPr lvl="1"/>
            <a:r>
              <a:rPr lang="en-US" sz="2400" dirty="0" smtClean="0"/>
              <a:t>Lines: Roads, rivers</a:t>
            </a:r>
          </a:p>
          <a:p>
            <a:pPr lvl="1"/>
            <a:r>
              <a:rPr lang="en-US" sz="2400" dirty="0" smtClean="0"/>
              <a:t>Polygons: Country, state, county, </a:t>
            </a:r>
            <a:r>
              <a:rPr lang="en-US" sz="2400" dirty="0" err="1" smtClean="0"/>
              <a:t>zipcode</a:t>
            </a:r>
            <a:r>
              <a:rPr lang="en-US" sz="2400" dirty="0" smtClean="0"/>
              <a:t>, neighborhood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645025" y="1782762"/>
            <a:ext cx="4041775" cy="5075238"/>
          </a:xfrm>
        </p:spPr>
        <p:txBody>
          <a:bodyPr/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sz="2400" dirty="0" smtClean="0"/>
              <a:t>Aerial images/photos</a:t>
            </a:r>
          </a:p>
          <a:p>
            <a:pPr lvl="1"/>
            <a:r>
              <a:rPr lang="en-US" sz="2400" dirty="0" smtClean="0"/>
              <a:t>Satellite images  </a:t>
            </a:r>
            <a:endParaRPr lang="en-US" sz="24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26</a:t>
            </a:fld>
            <a:endParaRPr lang="en-US" sz="8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38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792162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Spatial Data Models </a:t>
            </a:r>
            <a:r>
              <a:rPr lang="en-US" sz="2000" dirty="0" smtClean="0">
                <a:solidFill>
                  <a:schemeClr val="accent4"/>
                </a:solidFill>
              </a:rPr>
              <a:t>(Contd.)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367484"/>
            <a:ext cx="8382000" cy="762000"/>
          </a:xfrm>
        </p:spPr>
        <p:txBody>
          <a:bodyPr/>
          <a:lstStyle/>
          <a:p>
            <a:r>
              <a:rPr lang="en-US" b="0" dirty="0" smtClean="0"/>
              <a:t>Question: Out of the 2 images, which is vector, which is raster?</a:t>
            </a:r>
            <a:endParaRPr lang="en-US" b="0" dirty="0"/>
          </a:p>
        </p:txBody>
      </p:sp>
      <p:pic>
        <p:nvPicPr>
          <p:cNvPr id="13" name="Picture 2" descr="http://intered.vsb.bc.ca/NR/rdonlyres/D1B9F143-5771-40FF-BC9F-C438E958E2EC/0/secondary_locationmap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5684"/>
            <a:ext cx="3200400" cy="2048256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Picture 22" descr="raster as basema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44084"/>
            <a:ext cx="30956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724400" y="2205684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</a:rPr>
              <a:t>In the vector image, what types of features do you see – Point, Line, Polygon? </a:t>
            </a:r>
          </a:p>
          <a:p>
            <a:pPr algn="l"/>
            <a:endParaRPr lang="en-US" sz="1800" dirty="0" smtClean="0">
              <a:latin typeface="+mn-lt"/>
            </a:endParaRPr>
          </a:p>
          <a:p>
            <a:pPr algn="l"/>
            <a:r>
              <a:rPr lang="en-US" sz="1800" dirty="0" smtClean="0">
                <a:latin typeface="+mn-lt"/>
              </a:rPr>
              <a:t>What is represented as Point?</a:t>
            </a:r>
          </a:p>
          <a:p>
            <a:pPr algn="l"/>
            <a:r>
              <a:rPr lang="en-US" sz="1800" dirty="0" smtClean="0"/>
              <a:t>What is represented as Line?</a:t>
            </a:r>
          </a:p>
          <a:p>
            <a:pPr algn="l"/>
            <a:r>
              <a:rPr lang="en-US" sz="1800" dirty="0" smtClean="0"/>
              <a:t>What is represented as Polygon?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205684"/>
            <a:ext cx="1143000" cy="206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429000" y="5025084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</a:rPr>
              <a:t>Trick Question: Is this image vector or raster? </a:t>
            </a:r>
            <a:endParaRPr lang="en-US" sz="1800" dirty="0" smtClean="0"/>
          </a:p>
        </p:txBody>
      </p:sp>
      <p:sp>
        <p:nvSpPr>
          <p:cNvPr id="1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27</a:t>
            </a:fld>
            <a:endParaRPr lang="en-US" sz="8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336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Data Used in GIS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394311"/>
            <a:ext cx="1694695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Spatial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39519" y="2376023"/>
            <a:ext cx="1951176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Attribute Data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8512" y="3104495"/>
            <a:ext cx="2694969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Spatial Data Models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44758" y="1426464"/>
            <a:ext cx="1905650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Types of Data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8224" y="4244447"/>
            <a:ext cx="2524602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Vector Data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38016" y="4244447"/>
            <a:ext cx="2507418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Raster Data Model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5449824"/>
            <a:ext cx="954108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60492" y="5449824"/>
            <a:ext cx="867546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03492" y="5449824"/>
            <a:ext cx="1330814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Polygons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23661" y="5410200"/>
            <a:ext cx="936475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Pixels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362200" y="2133600"/>
            <a:ext cx="4419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6685788" y="2247900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2248694" y="2268442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>
            <a:off x="4459954" y="2015458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2265394" y="2987770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1524000" y="4002024"/>
            <a:ext cx="3657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1408906" y="4115530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5066506" y="4115530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2157254" y="3786346"/>
            <a:ext cx="41148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85800" y="5105400"/>
            <a:ext cx="2743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1360202" y="4903438"/>
            <a:ext cx="36576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526574" y="5264626"/>
            <a:ext cx="32004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1820386" y="5285962"/>
            <a:ext cx="32004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5400000">
            <a:off x="3269774" y="5267674"/>
            <a:ext cx="32004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>
            <a:off x="4839494" y="5066506"/>
            <a:ext cx="685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369119" y="3330047"/>
            <a:ext cx="1260281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Numeric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014662" y="3330047"/>
            <a:ext cx="1824538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Non-numeric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6096000" y="3066288"/>
            <a:ext cx="1752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666706" y="2951194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>
            <a:off x="5982494" y="3198082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>
            <a:off x="7733506" y="3195034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28</a:t>
            </a:fld>
            <a:endParaRPr lang="en-US" sz="800" dirty="0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732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Vector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763000" cy="4895850"/>
          </a:xfrm>
        </p:spPr>
        <p:txBody>
          <a:bodyPr/>
          <a:lstStyle/>
          <a:p>
            <a:r>
              <a:rPr lang="en-US" dirty="0" smtClean="0"/>
              <a:t>Vector data  are organized into layers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4" descr="stack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752600"/>
            <a:ext cx="5674738" cy="4724400"/>
          </a:xfrm>
          <a:prstGeom prst="rect">
            <a:avLst/>
          </a:prstGeom>
          <a:noFill/>
        </p:spPr>
      </p:pic>
      <p:sp>
        <p:nvSpPr>
          <p:cNvPr id="7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29</a:t>
            </a:fld>
            <a:endParaRPr lang="en-US" sz="8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535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GIS?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pPr>
              <a:spcAft>
                <a:spcPts val="2400"/>
              </a:spcAft>
              <a:buNone/>
            </a:pPr>
            <a:endParaRPr lang="en-US" dirty="0" smtClean="0"/>
          </a:p>
          <a:p>
            <a:pPr>
              <a:spcAft>
                <a:spcPts val="2400"/>
              </a:spcAft>
              <a:buNone/>
            </a:pPr>
            <a:endParaRPr lang="en-US" dirty="0" smtClean="0"/>
          </a:p>
          <a:p>
            <a:pPr algn="ctr">
              <a:spcAft>
                <a:spcPts val="2400"/>
              </a:spcAft>
              <a:buNone/>
            </a:pPr>
            <a:r>
              <a:rPr lang="en-US" sz="4000" dirty="0" smtClean="0"/>
              <a:t> “What is GIS” – a short video 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sz="3200" dirty="0" smtClean="0"/>
          </a:p>
        </p:txBody>
      </p:sp>
      <p:pic>
        <p:nvPicPr>
          <p:cNvPr id="1026" name="Picture 2" descr="C:\Documents and Settings\mgulasin\Local Settings\Temporary Internet Files\Content.IE5\5544NL4B\MC900433865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581400"/>
            <a:ext cx="1142886" cy="1142886"/>
          </a:xfrm>
          <a:prstGeom prst="rect">
            <a:avLst/>
          </a:prstGeom>
          <a:noFill/>
        </p:spPr>
      </p:pic>
      <p:sp>
        <p:nvSpPr>
          <p:cNvPr id="7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3</a:t>
            </a:fld>
            <a:endParaRPr lang="en-US" sz="8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623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GIS Software for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04924"/>
            <a:ext cx="8763000" cy="51720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ArcView</a:t>
            </a:r>
            <a:r>
              <a:rPr lang="en-US" dirty="0" smtClean="0"/>
              <a:t>, </a:t>
            </a:r>
            <a:r>
              <a:rPr lang="en-US" dirty="0" err="1" smtClean="0"/>
              <a:t>ArcEditor</a:t>
            </a:r>
            <a:r>
              <a:rPr lang="en-US" dirty="0" smtClean="0"/>
              <a:t>, </a:t>
            </a:r>
            <a:r>
              <a:rPr lang="en-US" dirty="0" err="1" smtClean="0"/>
              <a:t>ArcInfo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A software application used to analyze and display spatial data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Version of </a:t>
            </a:r>
            <a:r>
              <a:rPr lang="en-US" dirty="0" err="1" smtClean="0"/>
              <a:t>ArcInfo</a:t>
            </a:r>
            <a:r>
              <a:rPr lang="en-US" dirty="0" smtClean="0"/>
              <a:t> we will be using in class?</a:t>
            </a:r>
          </a:p>
          <a:p>
            <a:pPr lvl="1"/>
            <a:r>
              <a:rPr lang="en-US" dirty="0" smtClean="0"/>
              <a:t>Version 10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err="1" smtClean="0"/>
              <a:t>ArcView</a:t>
            </a:r>
            <a:r>
              <a:rPr lang="en-US" dirty="0" smtClean="0"/>
              <a:t>, </a:t>
            </a:r>
            <a:r>
              <a:rPr lang="en-US" dirty="0" err="1" smtClean="0"/>
              <a:t>ArcEditor</a:t>
            </a:r>
            <a:r>
              <a:rPr lang="en-US" dirty="0" smtClean="0"/>
              <a:t>, </a:t>
            </a:r>
            <a:r>
              <a:rPr lang="en-US" dirty="0" err="1" smtClean="0"/>
              <a:t>ArcInfo</a:t>
            </a:r>
            <a:r>
              <a:rPr lang="en-US" dirty="0" smtClean="0"/>
              <a:t> consists of 3 components:</a:t>
            </a:r>
          </a:p>
          <a:p>
            <a:pPr lvl="1">
              <a:spcAft>
                <a:spcPts val="600"/>
              </a:spcAft>
            </a:pPr>
            <a:r>
              <a:rPr lang="en-US" dirty="0" err="1" smtClean="0"/>
              <a:t>ArcMap</a:t>
            </a:r>
            <a:r>
              <a:rPr lang="en-US" dirty="0" smtClean="0"/>
              <a:t>: This lets you view, create, and query maps, as well as edit data.</a:t>
            </a:r>
          </a:p>
          <a:p>
            <a:pPr lvl="1">
              <a:spcAft>
                <a:spcPts val="600"/>
              </a:spcAft>
              <a:buNone/>
            </a:pPr>
            <a:endParaRPr lang="en-US" sz="1100" dirty="0" smtClean="0"/>
          </a:p>
          <a:p>
            <a:pPr lvl="1">
              <a:spcAft>
                <a:spcPts val="600"/>
              </a:spcAft>
            </a:pPr>
            <a:r>
              <a:rPr lang="en-US" dirty="0" err="1" smtClean="0"/>
              <a:t>ArcCatalog</a:t>
            </a:r>
            <a:r>
              <a:rPr lang="en-US" dirty="0" smtClean="0"/>
              <a:t>: Provides data access and spatial data management tools, including the reading and creation of metadata.  </a:t>
            </a:r>
          </a:p>
          <a:p>
            <a:pPr lvl="1"/>
            <a:r>
              <a:rPr lang="en-US" dirty="0" err="1" smtClean="0"/>
              <a:t>ArcToolbox</a:t>
            </a:r>
            <a:r>
              <a:rPr lang="en-US" dirty="0" smtClean="0"/>
              <a:t>: Consists of various functions that could be used for analysis, data management, statistical analysis etc.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191000"/>
            <a:ext cx="745774" cy="21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114925"/>
            <a:ext cx="108690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841748"/>
            <a:ext cx="990600" cy="18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30</a:t>
            </a:fld>
            <a:endParaRPr lang="en-US" sz="8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875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ArcInfo</a:t>
            </a:r>
            <a:r>
              <a:rPr lang="en-US" dirty="0" smtClean="0"/>
              <a:t> for GIS Mapping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298" y="1182997"/>
            <a:ext cx="7655902" cy="542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733800" y="2947086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spcAft>
                <a:spcPts val="1000"/>
              </a:spcAft>
            </a:pPr>
            <a:r>
              <a:rPr lang="en-US" sz="1400" dirty="0" err="1" smtClean="0">
                <a:latin typeface="+mn-lt"/>
              </a:rPr>
              <a:t>ArcCatalog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638800" y="2986215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spcAft>
                <a:spcPts val="1000"/>
              </a:spcAft>
            </a:pPr>
            <a:r>
              <a:rPr lang="en-US" sz="1400" dirty="0" err="1" smtClean="0">
                <a:latin typeface="+mn-lt"/>
              </a:rPr>
              <a:t>ArcToolbox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819400" y="1143000"/>
            <a:ext cx="914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spcAft>
                <a:spcPts val="1000"/>
              </a:spcAft>
            </a:pPr>
            <a:r>
              <a:rPr lang="en-US" sz="1400" dirty="0" err="1" smtClean="0">
                <a:latin typeface="+mn-lt"/>
              </a:rPr>
              <a:t>ArcMap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>
            <a:off x="4735728" y="1980171"/>
            <a:ext cx="106680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16200000" flipH="1">
            <a:off x="5873064" y="2241207"/>
            <a:ext cx="1143000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31</a:t>
            </a:fld>
            <a:endParaRPr lang="en-US" sz="8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612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ArcInfo</a:t>
            </a:r>
            <a:r>
              <a:rPr lang="en-US" dirty="0" smtClean="0"/>
              <a:t> for GIS Mapping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298" y="1182997"/>
            <a:ext cx="7655902" cy="542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43000" y="3581400"/>
            <a:ext cx="12192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Table of Content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817938" y="3200400"/>
            <a:ext cx="1211262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Map Area</a:t>
            </a:r>
          </a:p>
        </p:txBody>
      </p:sp>
      <p:sp>
        <p:nvSpPr>
          <p:cNvPr id="19" name="AutoShape 7"/>
          <p:cNvSpPr>
            <a:spLocks/>
          </p:cNvSpPr>
          <p:nvPr/>
        </p:nvSpPr>
        <p:spPr bwMode="auto">
          <a:xfrm>
            <a:off x="8301684" y="1628000"/>
            <a:ext cx="304800" cy="734199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8244015" y="2477529"/>
            <a:ext cx="762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Tools</a:t>
            </a:r>
          </a:p>
        </p:txBody>
      </p:sp>
      <p:sp>
        <p:nvSpPr>
          <p:cNvPr id="21" name="AutoShape 10"/>
          <p:cNvSpPr>
            <a:spLocks/>
          </p:cNvSpPr>
          <p:nvPr/>
        </p:nvSpPr>
        <p:spPr bwMode="auto">
          <a:xfrm>
            <a:off x="5955957" y="1419225"/>
            <a:ext cx="114300" cy="228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6096000" y="1371600"/>
            <a:ext cx="1295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Top Menu</a:t>
            </a:r>
          </a:p>
        </p:txBody>
      </p:sp>
      <p:sp>
        <p:nvSpPr>
          <p:cNvPr id="23" name="AutoShape 12"/>
          <p:cNvSpPr>
            <a:spLocks/>
          </p:cNvSpPr>
          <p:nvPr/>
        </p:nvSpPr>
        <p:spPr bwMode="auto">
          <a:xfrm>
            <a:off x="8153400" y="6096001"/>
            <a:ext cx="304800" cy="304799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7162800" y="5617464"/>
            <a:ext cx="1905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Formatting Tools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8402810" y="2230641"/>
            <a:ext cx="457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8321009" y="6096000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187144" y="5117757"/>
            <a:ext cx="6858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Data View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971800" y="4899456"/>
            <a:ext cx="9144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Layout View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972699" y="5181600"/>
            <a:ext cx="914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Refresh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3352800" y="5562600"/>
            <a:ext cx="76200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16200000" flipV="1">
            <a:off x="2644344" y="5727357"/>
            <a:ext cx="3048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 flipH="1" flipV="1">
            <a:off x="2931642" y="5625414"/>
            <a:ext cx="533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32</a:t>
            </a:fld>
            <a:endParaRPr lang="en-US" sz="800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634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ArcInfo</a:t>
            </a:r>
            <a:r>
              <a:rPr lang="en-US" dirty="0" smtClean="0"/>
              <a:t> for GIS Mapping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302" y="1295400"/>
            <a:ext cx="863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9" y="1938204"/>
            <a:ext cx="563456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833679"/>
            <a:ext cx="5410200" cy="233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33</a:t>
            </a:fld>
            <a:endParaRPr lang="en-US" sz="8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359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ArcMap</a:t>
            </a:r>
            <a:endParaRPr lang="en-US" dirty="0" smtClean="0"/>
          </a:p>
          <a:p>
            <a:r>
              <a:rPr lang="en-US" dirty="0" smtClean="0"/>
              <a:t>Examine tools</a:t>
            </a:r>
          </a:p>
          <a:p>
            <a:r>
              <a:rPr lang="en-US" dirty="0" smtClean="0"/>
              <a:t>Examine feature layers</a:t>
            </a:r>
          </a:p>
          <a:p>
            <a:r>
              <a:rPr lang="en-US" dirty="0" smtClean="0"/>
              <a:t>Create a simple map using vector and raster data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6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34</a:t>
            </a:fld>
            <a:endParaRPr lang="en-US" sz="8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034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Week (Week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Assignment 1 due Friday midnight</a:t>
            </a:r>
          </a:p>
        </p:txBody>
      </p:sp>
      <p:sp>
        <p:nvSpPr>
          <p:cNvPr id="6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35</a:t>
            </a:fld>
            <a:endParaRPr lang="en-US" sz="8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861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GIS?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pPr>
              <a:spcAft>
                <a:spcPts val="2400"/>
              </a:spcAft>
              <a:buNone/>
            </a:pPr>
            <a:r>
              <a:rPr lang="en-US" dirty="0" smtClean="0"/>
              <a:t> </a:t>
            </a:r>
            <a:r>
              <a:rPr lang="en-US" sz="2800" dirty="0" smtClean="0"/>
              <a:t> “GIS is a set of computer tools that aid in collection, storage, analysis and representation of </a:t>
            </a:r>
            <a:r>
              <a:rPr lang="en-US" sz="2800" u="sng" dirty="0" smtClean="0"/>
              <a:t>spatial data</a:t>
            </a:r>
            <a:r>
              <a:rPr lang="en-US" sz="2800" dirty="0" smtClean="0"/>
              <a:t> and information.”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GIS is a powerful</a:t>
            </a:r>
          </a:p>
          <a:p>
            <a:pPr>
              <a:buNone/>
            </a:pPr>
            <a:r>
              <a:rPr lang="en-US" sz="2800" dirty="0" smtClean="0"/>
              <a:t>    - data visualization tool</a:t>
            </a:r>
          </a:p>
          <a:p>
            <a:pPr>
              <a:buNone/>
            </a:pPr>
            <a:r>
              <a:rPr lang="en-US" sz="2800" dirty="0" smtClean="0"/>
              <a:t>    - data analysis tool</a:t>
            </a:r>
          </a:p>
          <a:p>
            <a:pPr>
              <a:buNone/>
            </a:pPr>
            <a:r>
              <a:rPr lang="en-US" sz="2800" dirty="0" smtClean="0"/>
              <a:t>    - investigative tool</a:t>
            </a:r>
          </a:p>
          <a:p>
            <a:pPr>
              <a:buNone/>
            </a:pPr>
            <a:r>
              <a:rPr lang="en-US" sz="2800" dirty="0" smtClean="0"/>
              <a:t>    - decision making tool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7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4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474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13" name="Picture 12" descr="W1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6050" y="1362075"/>
            <a:ext cx="3790950" cy="5038725"/>
          </a:xfrm>
          <a:prstGeom prst="rect">
            <a:avLst/>
          </a:prstGeom>
        </p:spPr>
      </p:pic>
      <p:sp>
        <p:nvSpPr>
          <p:cNvPr id="6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5</a:t>
            </a:fld>
            <a:endParaRPr lang="en-US" sz="8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108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4419600" cy="5324475"/>
          </a:xfrm>
        </p:spPr>
        <p:txBody>
          <a:bodyPr/>
          <a:lstStyle/>
          <a:p>
            <a:r>
              <a:rPr lang="en-US" sz="2800" dirty="0" smtClean="0"/>
              <a:t>Display data</a:t>
            </a:r>
          </a:p>
          <a:p>
            <a:r>
              <a:rPr lang="en-US" sz="2800" dirty="0" smtClean="0"/>
              <a:t>Highlight relationships</a:t>
            </a:r>
          </a:p>
          <a:p>
            <a:r>
              <a:rPr lang="en-US" sz="2800" dirty="0" smtClean="0"/>
              <a:t>Illustrate analysis and results</a:t>
            </a:r>
          </a:p>
          <a:p>
            <a:r>
              <a:rPr lang="en-US" sz="2800" dirty="0" smtClean="0"/>
              <a:t>Share information</a:t>
            </a:r>
          </a:p>
          <a:p>
            <a:r>
              <a:rPr lang="en-US" sz="2800" dirty="0" smtClean="0"/>
              <a:t>Make decision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71600"/>
            <a:ext cx="3733800" cy="463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6</a:t>
            </a:fld>
            <a:endParaRPr lang="en-US" sz="8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510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33086"/>
            <a:ext cx="7224712" cy="544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7</a:t>
            </a:fld>
            <a:endParaRPr lang="en-US" sz="8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62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GIS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r>
              <a:rPr lang="en-US" sz="3200" dirty="0" smtClean="0"/>
              <a:t>Have you seen GIS maps being used anywhere?</a:t>
            </a:r>
          </a:p>
          <a:p>
            <a:r>
              <a:rPr lang="en-US" sz="3200" dirty="0" smtClean="0"/>
              <a:t>Where? How?</a:t>
            </a:r>
          </a:p>
        </p:txBody>
      </p:sp>
      <p:sp>
        <p:nvSpPr>
          <p:cNvPr id="6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8</a:t>
            </a:fld>
            <a:endParaRPr lang="en-US" sz="8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557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GIS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763000" cy="5334000"/>
          </a:xfrm>
        </p:spPr>
        <p:txBody>
          <a:bodyPr/>
          <a:lstStyle/>
          <a:p>
            <a:r>
              <a:rPr lang="en-US" sz="3200" dirty="0" smtClean="0"/>
              <a:t>Have you seen GIS maps being used anywhere?</a:t>
            </a:r>
          </a:p>
          <a:p>
            <a:r>
              <a:rPr lang="en-US" sz="3200" dirty="0" smtClean="0"/>
              <a:t>Where? How?</a:t>
            </a:r>
          </a:p>
          <a:p>
            <a:pPr lvl="1"/>
            <a:r>
              <a:rPr lang="en-US" sz="3000" dirty="0" smtClean="0"/>
              <a:t>TV News : Weather, Election, Crime shows</a:t>
            </a:r>
          </a:p>
          <a:p>
            <a:pPr lvl="1"/>
            <a:r>
              <a:rPr lang="en-US" sz="3000" dirty="0" smtClean="0"/>
              <a:t>Travel : CTA maps, MapQuest, Google Maps</a:t>
            </a:r>
          </a:p>
          <a:p>
            <a:pPr lvl="1"/>
            <a:r>
              <a:rPr lang="en-US" sz="3000" dirty="0" smtClean="0"/>
              <a:t>Handheld Devises : LBS, Points of interest, </a:t>
            </a:r>
            <a:r>
              <a:rPr lang="en-US" sz="3000" dirty="0" err="1" smtClean="0"/>
              <a:t>Geocashing</a:t>
            </a:r>
            <a:r>
              <a:rPr lang="en-US" sz="3000" dirty="0" smtClean="0"/>
              <a:t>, </a:t>
            </a:r>
            <a:r>
              <a:rPr lang="en-US" sz="3000" dirty="0" err="1" smtClean="0"/>
              <a:t>Geofencing</a:t>
            </a:r>
            <a:r>
              <a:rPr lang="en-US" sz="3000" dirty="0" smtClean="0"/>
              <a:t> </a:t>
            </a:r>
          </a:p>
          <a:p>
            <a:pPr lvl="1"/>
            <a:r>
              <a:rPr lang="en-US" sz="3000" dirty="0" smtClean="0"/>
              <a:t>Mall / Stadium : Map</a:t>
            </a:r>
          </a:p>
          <a:p>
            <a:pPr lvl="1"/>
            <a:r>
              <a:rPr lang="en-US" sz="3000" dirty="0" smtClean="0"/>
              <a:t>News Paper : Weather, Election, other</a:t>
            </a:r>
          </a:p>
          <a:p>
            <a:pPr lvl="1"/>
            <a:endParaRPr lang="en-US" sz="3000" dirty="0" smtClean="0"/>
          </a:p>
        </p:txBody>
      </p:sp>
      <p:sp>
        <p:nvSpPr>
          <p:cNvPr id="6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I |  Department of Geography, DePaul University. Nandhini Gulasingam			                     </a:t>
            </a:r>
            <a:fld id="{79F999B1-64DA-4CEE-8702-A210E3F3BCC3}" type="slidenum">
              <a:rPr lang="en-US" sz="800" smtClean="0"/>
              <a:t>9</a:t>
            </a:fld>
            <a:endParaRPr lang="en-US" sz="8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6673862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503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for report on country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report on country</Template>
  <TotalTime>30046</TotalTime>
  <Words>2525</Words>
  <Application>Microsoft Office PowerPoint</Application>
  <PresentationFormat>On-screen Show (4:3)</PresentationFormat>
  <Paragraphs>431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Presentation for report on country</vt:lpstr>
      <vt:lpstr>GEO 241: Geographic Information Systems I</vt:lpstr>
      <vt:lpstr>Syllabus</vt:lpstr>
      <vt:lpstr>What is GIS?</vt:lpstr>
      <vt:lpstr>What is GIS? (Contd.)</vt:lpstr>
      <vt:lpstr>Examples</vt:lpstr>
      <vt:lpstr>Purpose of Maps</vt:lpstr>
      <vt:lpstr>Examples (Contd.)</vt:lpstr>
      <vt:lpstr>GIS Map</vt:lpstr>
      <vt:lpstr>GIS Map</vt:lpstr>
      <vt:lpstr>When can we use GIS?</vt:lpstr>
      <vt:lpstr>When can we use GIS? (Contd.)</vt:lpstr>
      <vt:lpstr>When can we use GIS? (Contd.)</vt:lpstr>
      <vt:lpstr>When can we use GIS? (Contd.)</vt:lpstr>
      <vt:lpstr>When can we use GIS? (Contd.)</vt:lpstr>
      <vt:lpstr>When can we use GIS? (Contd.)</vt:lpstr>
      <vt:lpstr>When can we use GIS?</vt:lpstr>
      <vt:lpstr>When can we use GIS?</vt:lpstr>
      <vt:lpstr>When can we use GIS?</vt:lpstr>
      <vt:lpstr>When can we use GIS?</vt:lpstr>
      <vt:lpstr>Who uses GIS?</vt:lpstr>
      <vt:lpstr>Who uses GIS?</vt:lpstr>
      <vt:lpstr>Components of GIS</vt:lpstr>
      <vt:lpstr>Spatial and Non-spatial Data</vt:lpstr>
      <vt:lpstr>Spatial and Non-spatial Data</vt:lpstr>
      <vt:lpstr>Spatial Data Models</vt:lpstr>
      <vt:lpstr>Spatial Data Models (Contd.)</vt:lpstr>
      <vt:lpstr>Spatial Data Models (Contd.)</vt:lpstr>
      <vt:lpstr>Types of Data Used in GIS</vt:lpstr>
      <vt:lpstr>Vector Data</vt:lpstr>
      <vt:lpstr>Using GIS Software for Mapping</vt:lpstr>
      <vt:lpstr>Using ArcInfo for GIS Mapping (Contd.)</vt:lpstr>
      <vt:lpstr>Using ArcInfo for GIS Mapping (Contd.)</vt:lpstr>
      <vt:lpstr>Using ArcInfo for GIS Mapping (Contd.)</vt:lpstr>
      <vt:lpstr>Lab 1</vt:lpstr>
      <vt:lpstr>Next Week (Week 2)</vt:lpstr>
    </vt:vector>
  </TitlesOfParts>
  <Manager/>
  <Company>DePaul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Your Country</dc:title>
  <dc:subject/>
  <dc:creator>Gulasingam, Nandhini</dc:creator>
  <cp:keywords/>
  <dc:description/>
  <cp:lastModifiedBy>DePaul University</cp:lastModifiedBy>
  <cp:revision>178</cp:revision>
  <cp:lastPrinted>1601-01-01T00:00:00Z</cp:lastPrinted>
  <dcterms:created xsi:type="dcterms:W3CDTF">2009-08-03T17:32:32Z</dcterms:created>
  <dcterms:modified xsi:type="dcterms:W3CDTF">2012-09-06T02:26:57Z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TC010183711033</vt:lpwstr>
  </property>
</Properties>
</file>