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C44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1820" autoAdjust="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2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1B03-A47C-4D33-A9D9-6BF3CF6B5F45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366-C46F-4FA9-864A-06C26CD24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FF4380A-DBF7-46BD-BD24-1CF26FAB5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5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Emphasis is on location</a:t>
            </a:r>
          </a:p>
          <a:p>
            <a:r>
              <a:rPr lang="en-US" dirty="0" smtClean="0"/>
              <a:t>Same</a:t>
            </a:r>
            <a:r>
              <a:rPr lang="en-US" baseline="0" dirty="0" smtClean="0"/>
              <a:t> level of importance</a:t>
            </a:r>
          </a:p>
          <a:p>
            <a:r>
              <a:rPr lang="en-US" baseline="0" dirty="0" smtClean="0"/>
              <a:t>Same colors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93DB5-3A96-4997-91FD-DD50388DCE6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E925-84AA-4623-BB39-CF750D193B2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often we combine spatial data with non-spatial data to create maps. </a:t>
            </a:r>
          </a:p>
          <a:p>
            <a:endParaRPr lang="en-US" dirty="0" smtClean="0"/>
          </a:p>
          <a:p>
            <a:r>
              <a:rPr lang="en-US" dirty="0" smtClean="0"/>
              <a:t>E.g.</a:t>
            </a:r>
            <a:r>
              <a:rPr lang="en-US" baseline="0" dirty="0" smtClean="0"/>
              <a:t> Show attribute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data</a:t>
            </a:r>
            <a:r>
              <a:rPr lang="en-US" baseline="0" dirty="0" smtClean="0"/>
              <a:t> – Single symbol</a:t>
            </a:r>
          </a:p>
          <a:p>
            <a:r>
              <a:rPr lang="en-US" baseline="0" dirty="0" smtClean="0"/>
              <a:t>Attribute data – rest of the map types</a:t>
            </a:r>
          </a:p>
          <a:p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Determine if it is spatial</a:t>
            </a:r>
            <a:r>
              <a:rPr lang="en-US" baseline="0" dirty="0" smtClean="0"/>
              <a:t> or non-spatial. If non-spatial, determine if the data is numeric or non numeric. Then identify which map type can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learnt</a:t>
            </a:r>
            <a:r>
              <a:rPr lang="en-US" baseline="0" dirty="0" smtClean="0"/>
              <a:t> what types of maps can be created, now we will look at some map design issues that you may encounter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many features, too hard to read and understand. Will give you a headache.</a:t>
            </a:r>
          </a:p>
          <a:p>
            <a:r>
              <a:rPr lang="en-US" baseline="0" dirty="0" smtClean="0"/>
              <a:t>Keep it simple, and fewer features.</a:t>
            </a:r>
          </a:p>
          <a:p>
            <a:r>
              <a:rPr lang="en-US" baseline="0" dirty="0" smtClean="0"/>
              <a:t>If necessary split the map to several little maps.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46C08-8C6A-47C2-86DF-596F255325C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46C08-8C6A-47C2-86DF-596F255325C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Emphasis is on location</a:t>
            </a:r>
          </a:p>
          <a:p>
            <a:r>
              <a:rPr lang="en-US" dirty="0" smtClean="0"/>
              <a:t>Same</a:t>
            </a:r>
            <a:r>
              <a:rPr lang="en-US" baseline="0" dirty="0" smtClean="0"/>
              <a:t> level of importance</a:t>
            </a:r>
          </a:p>
          <a:p>
            <a:r>
              <a:rPr lang="en-US" baseline="0" dirty="0" smtClean="0"/>
              <a:t>Same colors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Different elements on and around it influences the look and feel of the map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Picking colors – easy to relate to; shouldn’t have to go back and forth to the legend to see what it corresponds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Is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map missing anything? What?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Is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map missing anything? What?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Is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map missing anything? What?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Is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map missing anything? What?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factors can limit your creativity and flexibility in designing a map</a:t>
            </a:r>
          </a:p>
          <a:p>
            <a:r>
              <a:rPr lang="en-US" dirty="0" smtClean="0"/>
              <a:t>Map medium will determine, the amount of information, colors, size, image resolution that could be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factors can limit your creativity and flexibility in designing a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factors can limit your creativity and flexibility in designing a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factors can limit your creativity and flexibility in designing a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F32A9-784A-4943-94FE-C2CDEEB07AC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 2009 Nandhini Gulasingam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65" r:id="rId4"/>
    <p:sldLayoutId id="21474836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048000"/>
            <a:ext cx="8839201" cy="609600"/>
          </a:xfrm>
        </p:spPr>
        <p:txBody>
          <a:bodyPr/>
          <a:lstStyle/>
          <a:p>
            <a:pPr algn="ctr"/>
            <a:r>
              <a:rPr lang="en-US" sz="2800" b="1" cap="small" dirty="0" smtClean="0"/>
              <a:t>GEO 241: Geographic Information Systems I</a:t>
            </a:r>
            <a:endParaRPr lang="en-US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0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Week 2</a:t>
            </a: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lang="en-US" sz="2000" b="1" dirty="0" smtClean="0">
                <a:latin typeface="+mn-lt"/>
              </a:rPr>
              <a:t>Cartography and Map Design</a:t>
            </a:r>
            <a:endParaRPr lang="en-US" sz="2000" dirty="0" smtClean="0">
              <a:latin typeface="+mn-lt"/>
            </a:endParaRP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pPr algn="ctr"/>
            <a:r>
              <a:rPr lang="en-US" sz="800" dirty="0" smtClean="0"/>
              <a:t>Geographic Information Systems I | Department of Geography, DePaul University. Nandhini Gulasingam 	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/>
            <a:r>
              <a:rPr lang="en-US" sz="3000" dirty="0" smtClean="0"/>
              <a:t>Unique Value Map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28600" y="1295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Each unique value in a theme is represented with a unique symbol or color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Example: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22566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657600"/>
            <a:ext cx="22566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57600"/>
            <a:ext cx="20930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3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000" smtClean="0"/>
              <a:t>Unique Value Map - Example</a:t>
            </a:r>
          </a:p>
        </p:txBody>
      </p:sp>
      <p:sp>
        <p:nvSpPr>
          <p:cNvPr id="15363" name="Rectangle 17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65913"/>
            <a:ext cx="9144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 smtClean="0"/>
              <a:t>Geographic Information Systems - I| </a:t>
            </a:r>
            <a:r>
              <a:rPr lang="en-US" sz="800" dirty="0"/>
              <a:t>Department of Geography, DePaul University. Nandhini </a:t>
            </a:r>
            <a:r>
              <a:rPr lang="en-US" sz="800" dirty="0" smtClean="0"/>
              <a:t>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5364" name="Straight Connector 7"/>
          <p:cNvCxnSpPr>
            <a:cxnSpLocks noChangeShapeType="1"/>
          </p:cNvCxnSpPr>
          <p:nvPr/>
        </p:nvCxnSpPr>
        <p:spPr bwMode="auto">
          <a:xfrm>
            <a:off x="0" y="6648450"/>
            <a:ext cx="9144000" cy="1588"/>
          </a:xfrm>
          <a:prstGeom prst="line">
            <a:avLst/>
          </a:prstGeom>
          <a:noFill/>
          <a:ln w="9525" algn="ctr">
            <a:solidFill>
              <a:srgbClr val="ACA35D"/>
            </a:solidFill>
            <a:round/>
            <a:headEnd/>
            <a:tailEnd/>
          </a:ln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563914"/>
            <a:ext cx="8772525" cy="445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/>
            <a:r>
              <a:rPr lang="en-US" sz="3000" dirty="0" smtClean="0"/>
              <a:t>Dot Density Map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28600" y="1295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Each dot represents certain  amount of a phenomenon or feature</a:t>
            </a:r>
          </a:p>
          <a:p>
            <a:pPr marL="342900" lvl="1" indent="-342900" algn="l"/>
            <a:endParaRPr lang="en-US" dirty="0" smtClean="0">
              <a:latin typeface="+mn-lt"/>
            </a:endParaRP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Dots placed at location where it is likely to occur</a:t>
            </a:r>
          </a:p>
          <a:p>
            <a:pPr marL="342900" lvl="1" indent="-342900" algn="l"/>
            <a:endParaRPr lang="en-US" dirty="0" smtClean="0">
              <a:latin typeface="+mn-lt"/>
            </a:endParaRP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Example: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84009"/>
            <a:ext cx="3048001" cy="14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000" smtClean="0"/>
              <a:t>Dot Density Map - Example</a:t>
            </a:r>
          </a:p>
        </p:txBody>
      </p:sp>
      <p:sp>
        <p:nvSpPr>
          <p:cNvPr id="17411" name="Rectangle 17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65913"/>
            <a:ext cx="9144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 smtClean="0"/>
              <a:t>Geographic Information Systems - I| </a:t>
            </a:r>
            <a:r>
              <a:rPr lang="en-US" sz="800" dirty="0"/>
              <a:t>Department of Geography, DePaul University. Nandhini </a:t>
            </a:r>
            <a:r>
              <a:rPr lang="en-US" sz="800" dirty="0" smtClean="0"/>
              <a:t>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7412" name="Straight Connector 7"/>
          <p:cNvCxnSpPr>
            <a:cxnSpLocks noChangeShapeType="1"/>
          </p:cNvCxnSpPr>
          <p:nvPr/>
        </p:nvCxnSpPr>
        <p:spPr bwMode="auto">
          <a:xfrm>
            <a:off x="0" y="6648450"/>
            <a:ext cx="9144000" cy="1588"/>
          </a:xfrm>
          <a:prstGeom prst="line">
            <a:avLst/>
          </a:prstGeom>
          <a:noFill/>
          <a:ln w="9525" algn="ctr">
            <a:solidFill>
              <a:srgbClr val="ACA35D"/>
            </a:solidFill>
            <a:round/>
            <a:headEnd/>
            <a:tailEnd/>
          </a:ln>
        </p:spPr>
      </p:cxnSp>
      <p:pic>
        <p:nvPicPr>
          <p:cNvPr id="47106" name="Picture 2" descr="http://www.ers.usda.gov/emphases/rural/gallery/Poor_Dot_Map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705600" cy="5254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0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000" smtClean="0"/>
              <a:t>Charts Map</a:t>
            </a:r>
          </a:p>
        </p:txBody>
      </p:sp>
      <p:sp>
        <p:nvSpPr>
          <p:cNvPr id="18435" name="Rectangle 17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65913"/>
            <a:ext cx="9144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 smtClean="0"/>
              <a:t>Geographic Information Systems - I| </a:t>
            </a:r>
            <a:r>
              <a:rPr lang="en-US" sz="800" dirty="0"/>
              <a:t>Department of Geography, DePaul University. Nandhini </a:t>
            </a:r>
            <a:r>
              <a:rPr lang="en-US" sz="800" dirty="0" smtClean="0"/>
              <a:t>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8436" name="Straight Connector 7"/>
          <p:cNvCxnSpPr>
            <a:cxnSpLocks noChangeShapeType="1"/>
          </p:cNvCxnSpPr>
          <p:nvPr/>
        </p:nvCxnSpPr>
        <p:spPr bwMode="auto">
          <a:xfrm>
            <a:off x="0" y="6648450"/>
            <a:ext cx="9144000" cy="1588"/>
          </a:xfrm>
          <a:prstGeom prst="line">
            <a:avLst/>
          </a:prstGeom>
          <a:noFill/>
          <a:ln w="9525" algn="ctr">
            <a:solidFill>
              <a:srgbClr val="ACA35D"/>
            </a:solidFill>
            <a:round/>
            <a:headEnd/>
            <a:tailEnd/>
          </a:ln>
        </p:spPr>
      </p:cxnSp>
      <p:sp>
        <p:nvSpPr>
          <p:cNvPr id="7" name="Rectangle 6"/>
          <p:cNvSpPr/>
          <p:nvPr/>
        </p:nvSpPr>
        <p:spPr>
          <a:xfrm>
            <a:off x="228600" y="1295400"/>
            <a:ext cx="8686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l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The features are displayed with a chart </a:t>
            </a:r>
          </a:p>
          <a:p>
            <a:pPr marL="342900" lvl="1" indent="-342900" algn="l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The components of the chart correspond to data attributes you specify. The size of each part in a chart is determined by the value of each data attribute</a:t>
            </a:r>
          </a:p>
          <a:p>
            <a:pPr marL="342900" lvl="1" indent="-342900" algn="l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You can specify whether the charts are pie charts or column charts</a:t>
            </a:r>
          </a:p>
          <a:p>
            <a:pPr marL="342900" lvl="1" indent="-342900" algn="l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This is a good method for displaying the values of many attributes</a:t>
            </a:r>
          </a:p>
          <a:p>
            <a:pPr marL="342900" lvl="1" indent="-342900" algn="l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Example:</a:t>
            </a: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67275"/>
            <a:ext cx="1333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75" y="4846638"/>
            <a:ext cx="1362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2578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1328738" y="5172075"/>
            <a:ext cx="563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White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1352550" y="5410200"/>
            <a:ext cx="546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Black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1350963" y="5667375"/>
            <a:ext cx="534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Other</a:t>
            </a:r>
          </a:p>
        </p:txBody>
      </p:sp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241925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4376738" y="5157788"/>
            <a:ext cx="563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White</a:t>
            </a: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4400550" y="5394325"/>
            <a:ext cx="5461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Black</a:t>
            </a: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4398963" y="5651500"/>
            <a:ext cx="534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288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/>
            <a:r>
              <a:rPr lang="en-US" sz="3000" dirty="0" smtClean="0"/>
              <a:t>Charts Map - Example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011" name="Picture 3" descr="If you cannot see or interpret this image, please ask your instructor for help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" y="1202636"/>
            <a:ext cx="4752975" cy="3619500"/>
          </a:xfrm>
          <a:prstGeom prst="rect">
            <a:avLst/>
          </a:prstGeom>
          <a:noFill/>
        </p:spPr>
      </p:pic>
      <p:pic>
        <p:nvPicPr>
          <p:cNvPr id="43013" name="Picture 5" descr="If you cannot see or interpret this image, please ask your instructor for help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225" y="3076574"/>
            <a:ext cx="4676775" cy="3476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3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which type of map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Maps could be created with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3200" dirty="0" smtClean="0"/>
              <a:t>Spatial data (to show locations)</a:t>
            </a:r>
          </a:p>
          <a:p>
            <a:r>
              <a:rPr lang="en-US" sz="3200" dirty="0" smtClean="0"/>
              <a:t>Non-spatial or Attribute data (to show characteristics) </a:t>
            </a:r>
          </a:p>
          <a:p>
            <a:pPr lvl="1"/>
            <a:r>
              <a:rPr lang="en-US" sz="2600" dirty="0" smtClean="0"/>
              <a:t>Numeric </a:t>
            </a:r>
          </a:p>
          <a:p>
            <a:pPr lvl="1"/>
            <a:r>
              <a:rPr lang="en-US" sz="2600" dirty="0" smtClean="0"/>
              <a:t>Text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66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which type of map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739" y="1516380"/>
          <a:ext cx="8915400" cy="4732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7700"/>
                <a:gridCol w="44577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map to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To show only the locations </a:t>
                      </a:r>
                    </a:p>
                    <a:p>
                      <a:r>
                        <a:rPr lang="en-US" dirty="0" err="1" smtClean="0"/>
                        <a:t>e.g</a:t>
                      </a:r>
                      <a:r>
                        <a:rPr lang="en-US" baseline="0" dirty="0" smtClean="0"/>
                        <a:t> locations of Schools, Stations, Parks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Symbol or </a:t>
                      </a:r>
                      <a:r>
                        <a:rPr lang="en-US" sz="1800" dirty="0" smtClean="0">
                          <a:latin typeface="+mn-lt"/>
                        </a:rPr>
                        <a:t>Featured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z="1800" dirty="0" smtClean="0">
                          <a:latin typeface="+mn-lt"/>
                        </a:rPr>
                        <a:t>Single symbol/featured is not dependant on variable or its value)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</a:p>
                    <a:p>
                      <a:r>
                        <a:rPr lang="en-US" dirty="0" smtClean="0"/>
                        <a:t>e.g. Building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Unique value 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One Number variable (Integer or Decimal)</a:t>
                      </a:r>
                    </a:p>
                    <a:p>
                      <a:r>
                        <a:rPr lang="en-US" dirty="0" smtClean="0"/>
                        <a:t>e.g.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Graduated color / </a:t>
                      </a:r>
                      <a:r>
                        <a:rPr lang="en-US" sz="1800" dirty="0" err="1" smtClean="0"/>
                        <a:t>choropleth</a:t>
                      </a:r>
                      <a:r>
                        <a:rPr lang="en-US" sz="1800" dirty="0" smtClean="0"/>
                        <a:t>, </a:t>
                      </a:r>
                    </a:p>
                    <a:p>
                      <a:r>
                        <a:rPr lang="en-US" sz="1800" dirty="0" smtClean="0"/>
                        <a:t>Graduated / proportional Symbol, </a:t>
                      </a:r>
                    </a:p>
                    <a:p>
                      <a:r>
                        <a:rPr lang="en-US" sz="1800" dirty="0" smtClean="0"/>
                        <a:t>Dot density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Two Number variables, both are related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e.g. White &amp; Black;</a:t>
                      </a:r>
                      <a:r>
                        <a:rPr lang="en-US" baseline="0" dirty="0" smtClean="0"/>
                        <a:t> Male,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Charts</a:t>
                      </a:r>
                      <a:endParaRPr lang="en-US" dirty="0"/>
                    </a:p>
                  </a:txBody>
                  <a:tcPr/>
                </a:tc>
              </a:tr>
              <a:tr h="994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Two Number variables, both not related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e.g. Population</a:t>
                      </a:r>
                      <a:r>
                        <a:rPr lang="en-US" baseline="0" dirty="0" smtClean="0"/>
                        <a:t> and Median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 variable represented as Graduated color  &amp; the other as Graduated Symbol (Overlay both layers)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9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which map type to use?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Which map type will you use to represent the </a:t>
            </a:r>
          </a:p>
          <a:p>
            <a:pPr>
              <a:buNone/>
            </a:pPr>
            <a:r>
              <a:rPr lang="en-US" sz="2600" dirty="0" smtClean="0"/>
              <a:t>following data?  </a:t>
            </a:r>
            <a:r>
              <a:rPr lang="en-US" sz="2000" dirty="0" smtClean="0"/>
              <a:t>(i.e. Graduated color, Graduated Proportional </a:t>
            </a:r>
          </a:p>
          <a:p>
            <a:pPr>
              <a:buNone/>
            </a:pPr>
            <a:r>
              <a:rPr lang="en-US" sz="2000" dirty="0" smtClean="0"/>
              <a:t>Symbol, Charts, Single symbol/featured, Unique value).</a:t>
            </a:r>
          </a:p>
          <a:p>
            <a:pPr>
              <a:buNone/>
            </a:pPr>
            <a:endParaRPr lang="en-US" sz="10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Traffic Stop Locations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Population			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Income				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Number of Males and Females	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Race: # of Whites, # of Blacks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Crime Rate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Population and Income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Population and Males &amp; Females</a:t>
            </a:r>
            <a:endParaRPr lang="en-US" sz="22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3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Design: 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US" sz="2800" dirty="0" smtClean="0"/>
              <a:t>Number of features displayed</a:t>
            </a:r>
          </a:p>
          <a:p>
            <a:pPr marL="514350" indent="-514350">
              <a:buAutoNum type="arabicParenBoth"/>
            </a:pPr>
            <a:endParaRPr lang="en-US" sz="1200" dirty="0" smtClean="0"/>
          </a:p>
          <a:p>
            <a:pPr marL="514350" indent="-514350" algn="ctr">
              <a:buNone/>
            </a:pPr>
            <a:r>
              <a:rPr lang="en-US" sz="2800" dirty="0" smtClean="0"/>
              <a:t>“Too many features are too much, too little features isn't enough”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2800" b="1" dirty="0" smtClean="0"/>
              <a:t>Rules of Thumb</a:t>
            </a:r>
          </a:p>
          <a:p>
            <a:r>
              <a:rPr lang="en-US" sz="2800" dirty="0" smtClean="0"/>
              <a:t>Find a balance that portrays enough information without making the map appear cluttered or busy.</a:t>
            </a:r>
          </a:p>
          <a:p>
            <a:r>
              <a:rPr lang="en-US" sz="2800" dirty="0" smtClean="0"/>
              <a:t>Show the necessary features along with enough supporting features for clarity.</a:t>
            </a:r>
            <a:endParaRPr lang="en-US" sz="28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19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725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924"/>
            <a:ext cx="4495800" cy="5324475"/>
          </a:xfrm>
        </p:spPr>
        <p:txBody>
          <a:bodyPr/>
          <a:lstStyle/>
          <a:p>
            <a:r>
              <a:rPr lang="en-US" sz="2800" b="1" dirty="0" smtClean="0"/>
              <a:t>General maps</a:t>
            </a:r>
          </a:p>
          <a:p>
            <a:pPr lvl="1"/>
            <a:r>
              <a:rPr lang="en-US" sz="2400" dirty="0" smtClean="0"/>
              <a:t>Shows location and positions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E.g. Locations of Schools, libraries and parks</a:t>
            </a:r>
          </a:p>
          <a:p>
            <a:pPr lvl="2">
              <a:buNone/>
            </a:pPr>
            <a:endParaRPr lang="en-US" sz="2600" dirty="0" smtClean="0"/>
          </a:p>
          <a:p>
            <a:pPr lvl="1"/>
            <a:endParaRPr lang="en-US" sz="2800" dirty="0" smtClean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1313688"/>
            <a:ext cx="4495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Thematic maps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Distribution or concentrations of attributes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E.g. Population change, racial concentrations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7" name="Picture 4" descr="4_HumboldtPark_SchoolLibrary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86200"/>
            <a:ext cx="3416126" cy="26400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0"/>
            <a:ext cx="2362200" cy="27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1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001000" cy="863600"/>
          </a:xfrm>
        </p:spPr>
        <p:txBody>
          <a:bodyPr/>
          <a:lstStyle/>
          <a:p>
            <a:r>
              <a:rPr lang="en-US" dirty="0" smtClean="0"/>
              <a:t>Map Design: 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(2) </a:t>
            </a:r>
            <a:r>
              <a:rPr lang="en-US" sz="2800" dirty="0" smtClean="0"/>
              <a:t>Map elements</a:t>
            </a:r>
          </a:p>
          <a:p>
            <a:pPr lvl="1"/>
            <a:r>
              <a:rPr lang="en-US" dirty="0" smtClean="0"/>
              <a:t>Title: Map title</a:t>
            </a:r>
          </a:p>
          <a:p>
            <a:pPr lvl="1"/>
            <a:r>
              <a:rPr lang="en-US" dirty="0" smtClean="0"/>
              <a:t>Legend: Key to read the map. e.g. red lines represent streets, yellow dots represent schools</a:t>
            </a:r>
          </a:p>
          <a:p>
            <a:pPr lvl="1"/>
            <a:r>
              <a:rPr lang="en-US" dirty="0" smtClean="0"/>
              <a:t>Source: Date and place the original data was obtained. e.g. U.S. Census 1990-2000</a:t>
            </a:r>
          </a:p>
          <a:p>
            <a:pPr lvl="1"/>
            <a:r>
              <a:rPr lang="en-US" dirty="0" smtClean="0"/>
              <a:t>Author: Creator of the map</a:t>
            </a:r>
          </a:p>
          <a:p>
            <a:pPr lvl="1"/>
            <a:r>
              <a:rPr lang="en-US" dirty="0" smtClean="0"/>
              <a:t>Date: Date the map was created</a:t>
            </a:r>
          </a:p>
          <a:p>
            <a:pPr lvl="1"/>
            <a:r>
              <a:rPr lang="en-US" dirty="0" smtClean="0"/>
              <a:t>Scale: Map scale is the ratio of the distance on the map to corresponding distance on the ground</a:t>
            </a:r>
          </a:p>
          <a:p>
            <a:pPr lvl="1"/>
            <a:r>
              <a:rPr lang="en-US" dirty="0" smtClean="0"/>
              <a:t>North arrow: Indicates where north is</a:t>
            </a:r>
          </a:p>
          <a:p>
            <a:pPr lvl="1"/>
            <a:r>
              <a:rPr lang="en-US" dirty="0" smtClean="0"/>
              <a:t>Labels: Label features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40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229600" cy="863600"/>
          </a:xfrm>
        </p:spPr>
        <p:txBody>
          <a:bodyPr/>
          <a:lstStyle/>
          <a:p>
            <a:r>
              <a:rPr lang="en-US" dirty="0" smtClean="0"/>
              <a:t>Map Design: What you should know</a:t>
            </a:r>
            <a:endParaRPr lang="en-US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0" name="Picture 2" descr="C:\NANDHINI\SSRC\SSRC Projects\LEED_Mapping\Maps\ToSend\ChicagoRace_Black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86600" cy="547601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943600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096000"/>
            <a:ext cx="1704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5638800" y="12954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1295400" y="44196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914400" y="6475412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7658100" y="57531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400800" y="1066800"/>
            <a:ext cx="6880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Title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5181600"/>
            <a:ext cx="15135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North arrow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38597" y="5715000"/>
            <a:ext cx="100540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Author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&amp;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Date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39197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Legend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104" y="5769864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Scale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" y="6227064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Source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>
            <a:off x="1116242" y="5991255"/>
            <a:ext cx="179159" cy="104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6" idx="1"/>
          </p:cNvCxnSpPr>
          <p:nvPr/>
        </p:nvCxnSpPr>
        <p:spPr bwMode="auto">
          <a:xfrm rot="5400000" flipH="1" flipV="1">
            <a:off x="7919631" y="6181835"/>
            <a:ext cx="224135" cy="213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71600" y="25908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Label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1600200" y="22860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08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872412" cy="863600"/>
          </a:xfrm>
        </p:spPr>
        <p:txBody>
          <a:bodyPr/>
          <a:lstStyle/>
          <a:p>
            <a:r>
              <a:rPr lang="en-US" sz="3000" smtClean="0"/>
              <a:t>Map Design: What you should know </a:t>
            </a:r>
            <a:r>
              <a:rPr lang="en-US" sz="2000" smtClean="0"/>
              <a:t>(Contd.)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53244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(3) Colors </a:t>
            </a:r>
          </a:p>
          <a:p>
            <a:r>
              <a:rPr lang="en-US" dirty="0" smtClean="0"/>
              <a:t>Colors are very important</a:t>
            </a:r>
          </a:p>
          <a:p>
            <a:r>
              <a:rPr lang="en-US" dirty="0" smtClean="0"/>
              <a:t>Everyone sees colors differently</a:t>
            </a:r>
          </a:p>
          <a:p>
            <a:r>
              <a:rPr lang="en-US" dirty="0" smtClean="0"/>
              <a:t>Visual color limitations</a:t>
            </a:r>
          </a:p>
          <a:p>
            <a:r>
              <a:rPr lang="en-US" dirty="0" smtClean="0"/>
              <a:t>Perception of colors</a:t>
            </a:r>
          </a:p>
          <a:p>
            <a:pPr lvl="2">
              <a:buNone/>
            </a:pPr>
            <a:r>
              <a:rPr lang="en-US" sz="2000" dirty="0" smtClean="0"/>
              <a:t>Reds/shades of reds – Warning</a:t>
            </a:r>
          </a:p>
          <a:p>
            <a:pPr lvl="1">
              <a:buFontTx/>
              <a:buNone/>
            </a:pPr>
            <a:r>
              <a:rPr lang="en-US" dirty="0" smtClean="0"/>
              <a:t>       Blue – Water</a:t>
            </a:r>
          </a:p>
          <a:p>
            <a:pPr lvl="1">
              <a:buFontTx/>
              <a:buNone/>
            </a:pPr>
            <a:r>
              <a:rPr lang="en-US" dirty="0" smtClean="0"/>
              <a:t>       Green – Open land, park</a:t>
            </a:r>
          </a:p>
          <a:p>
            <a:r>
              <a:rPr lang="en-US" dirty="0" smtClean="0"/>
              <a:t>Purpose and use of the map will determine color selection </a:t>
            </a:r>
          </a:p>
          <a:p>
            <a:pPr lvl="1"/>
            <a:r>
              <a:rPr lang="en-US" dirty="0" smtClean="0"/>
              <a:t>Book printed in B&amp;W</a:t>
            </a:r>
          </a:p>
          <a:p>
            <a:pPr lvl="1"/>
            <a:r>
              <a:rPr lang="en-US" dirty="0" smtClean="0"/>
              <a:t>Poster or flyer printed in color</a:t>
            </a:r>
          </a:p>
          <a:p>
            <a:pPr lvl="1"/>
            <a:r>
              <a:rPr lang="en-US" dirty="0" smtClean="0"/>
              <a:t>Report that will be copied using B&amp;W printer</a:t>
            </a:r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lvl="2">
              <a:buFontTx/>
              <a:buNone/>
            </a:pP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26628" name="Rectangle 17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65913"/>
            <a:ext cx="9144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 smtClean="0"/>
              <a:t>Geographic Information Systems - I| </a:t>
            </a:r>
            <a:r>
              <a:rPr lang="en-US" sz="800" dirty="0"/>
              <a:t>Department of Geography, DePaul University. Nandhini </a:t>
            </a:r>
            <a:r>
              <a:rPr lang="en-US" sz="800" dirty="0" smtClean="0"/>
              <a:t>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26629" name="Straight Connector 7"/>
          <p:cNvCxnSpPr>
            <a:cxnSpLocks noChangeShapeType="1"/>
          </p:cNvCxnSpPr>
          <p:nvPr/>
        </p:nvCxnSpPr>
        <p:spPr bwMode="auto">
          <a:xfrm>
            <a:off x="0" y="6648450"/>
            <a:ext cx="9144000" cy="1588"/>
          </a:xfrm>
          <a:prstGeom prst="line">
            <a:avLst/>
          </a:prstGeom>
          <a:noFill/>
          <a:ln w="9525" algn="ctr">
            <a:solidFill>
              <a:srgbClr val="ACA35D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431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872412" cy="863600"/>
          </a:xfrm>
        </p:spPr>
        <p:txBody>
          <a:bodyPr/>
          <a:lstStyle/>
          <a:p>
            <a:r>
              <a:rPr lang="en-US" sz="3000" smtClean="0"/>
              <a:t>Map Design: What you should know </a:t>
            </a:r>
            <a:r>
              <a:rPr lang="en-US" sz="2000" smtClean="0"/>
              <a:t>(Contd.)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53244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(4) Symbols</a:t>
            </a:r>
          </a:p>
          <a:p>
            <a:pPr>
              <a:buFontTx/>
              <a:buNone/>
            </a:pPr>
            <a:endParaRPr lang="en-US" sz="1500" dirty="0" smtClean="0"/>
          </a:p>
          <a:p>
            <a:pPr lvl="1"/>
            <a:r>
              <a:rPr lang="en-US" sz="2400" dirty="0" smtClean="0"/>
              <a:t>Perception of symbols</a:t>
            </a:r>
          </a:p>
          <a:p>
            <a:pPr lvl="1"/>
            <a:endParaRPr lang="en-US" sz="2400" dirty="0" smtClean="0"/>
          </a:p>
          <a:p>
            <a:pPr lvl="2"/>
            <a:r>
              <a:rPr lang="en-US" sz="2400" dirty="0" smtClean="0"/>
              <a:t>E.g.          School or Golf course?</a:t>
            </a:r>
          </a:p>
          <a:p>
            <a:pPr lvl="2">
              <a:buFontTx/>
              <a:buNone/>
            </a:pPr>
            <a:r>
              <a:rPr lang="en-US" sz="2400" dirty="0" smtClean="0"/>
              <a:t>                   Murder Locations?             </a:t>
            </a:r>
            <a:r>
              <a:rPr lang="en-US" dirty="0" smtClean="0"/>
              <a:t>or  </a:t>
            </a:r>
          </a:p>
          <a:p>
            <a:pPr lvl="2">
              <a:buFontTx/>
              <a:buNone/>
            </a:pP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26628" name="Rectangle 17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65913"/>
            <a:ext cx="9144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 smtClean="0"/>
              <a:t>Geographic Information Systems - I| </a:t>
            </a:r>
            <a:r>
              <a:rPr lang="en-US" sz="800" dirty="0"/>
              <a:t>Department of Geography, DePaul University. Nandhini </a:t>
            </a:r>
            <a:r>
              <a:rPr lang="en-US" sz="800" dirty="0" smtClean="0"/>
              <a:t>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26629" name="Straight Connector 7"/>
          <p:cNvCxnSpPr>
            <a:cxnSpLocks noChangeShapeType="1"/>
          </p:cNvCxnSpPr>
          <p:nvPr/>
        </p:nvCxnSpPr>
        <p:spPr bwMode="auto">
          <a:xfrm>
            <a:off x="0" y="6648450"/>
            <a:ext cx="9144000" cy="1588"/>
          </a:xfrm>
          <a:prstGeom prst="line">
            <a:avLst/>
          </a:prstGeom>
          <a:noFill/>
          <a:ln w="9525" algn="ctr">
            <a:solidFill>
              <a:srgbClr val="ACA35D"/>
            </a:solidFill>
            <a:round/>
            <a:headEnd/>
            <a:tailEnd/>
          </a:ln>
        </p:spPr>
      </p:cxn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02985"/>
            <a:ext cx="45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688" y="3588785"/>
            <a:ext cx="2651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3569735"/>
            <a:ext cx="381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8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948612" cy="863600"/>
          </a:xfrm>
        </p:spPr>
        <p:txBody>
          <a:bodyPr/>
          <a:lstStyle/>
          <a:p>
            <a:r>
              <a:rPr lang="en-US" sz="3000" dirty="0" smtClean="0"/>
              <a:t>Map Design: What you should know </a:t>
            </a:r>
            <a:r>
              <a:rPr lang="en-US" sz="1800" dirty="0" smtClean="0"/>
              <a:t>(Contd.)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1054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(5) Text</a:t>
            </a:r>
          </a:p>
          <a:p>
            <a:r>
              <a:rPr lang="en-US" sz="2800" dirty="0" smtClean="0"/>
              <a:t>Style, size, weight, form and placement of text is important</a:t>
            </a:r>
          </a:p>
          <a:p>
            <a:r>
              <a:rPr lang="en-US" sz="2800" dirty="0" smtClean="0"/>
              <a:t>Should be legible</a:t>
            </a:r>
          </a:p>
          <a:p>
            <a:r>
              <a:rPr lang="en-US" sz="2800" dirty="0" smtClean="0"/>
              <a:t>Use capital and simple case</a:t>
            </a:r>
          </a:p>
          <a:p>
            <a:r>
              <a:rPr lang="en-US" sz="2800" dirty="0" smtClean="0"/>
              <a:t>Shouldn’t be too many</a:t>
            </a:r>
          </a:p>
          <a:p>
            <a:r>
              <a:rPr lang="en-US" sz="2800" dirty="0" smtClean="0"/>
              <a:t>Make sure to label by geography or name</a:t>
            </a:r>
          </a:p>
          <a:p>
            <a:pPr lvl="1"/>
            <a:endParaRPr lang="en-US" sz="1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1763047"/>
            <a:ext cx="3333750" cy="440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8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948612" cy="863600"/>
          </a:xfrm>
        </p:spPr>
        <p:txBody>
          <a:bodyPr/>
          <a:lstStyle/>
          <a:p>
            <a:r>
              <a:rPr lang="en-US" sz="3000" dirty="0" smtClean="0"/>
              <a:t>Map Design: What you should know </a:t>
            </a:r>
            <a:r>
              <a:rPr lang="en-US" sz="1800" dirty="0" smtClean="0"/>
              <a:t>(Contd.)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006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(6) Visual balance </a:t>
            </a:r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824948" y="1732724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Poor balance = distracts map readers</a:t>
            </a:r>
          </a:p>
          <a:p>
            <a:pPr algn="l">
              <a:buNone/>
            </a:pPr>
            <a:r>
              <a:rPr lang="en-US" dirty="0" smtClean="0"/>
              <a:t>Good balance = helps focus on content of the map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769" y="2739889"/>
            <a:ext cx="5696031" cy="28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668616"/>
            <a:ext cx="2366013" cy="95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42112"/>
            <a:ext cx="24003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3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077200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04924"/>
            <a:ext cx="88392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(7) Visual Hierarchy</a:t>
            </a:r>
          </a:p>
          <a:p>
            <a:r>
              <a:rPr lang="en-US" dirty="0" smtClean="0"/>
              <a:t>Titles </a:t>
            </a:r>
          </a:p>
          <a:p>
            <a:r>
              <a:rPr lang="en-US" dirty="0" smtClean="0"/>
              <a:t>Subtitles </a:t>
            </a:r>
          </a:p>
          <a:p>
            <a:r>
              <a:rPr lang="en-US" dirty="0" smtClean="0"/>
              <a:t>Main map </a:t>
            </a:r>
          </a:p>
          <a:p>
            <a:pPr lvl="1"/>
            <a:r>
              <a:rPr lang="en-US" sz="1800" dirty="0" smtClean="0"/>
              <a:t>Large scale map showing details</a:t>
            </a:r>
          </a:p>
          <a:p>
            <a:pPr lvl="1"/>
            <a:r>
              <a:rPr lang="en-US" sz="1800" dirty="0" smtClean="0"/>
              <a:t>Legends  </a:t>
            </a:r>
          </a:p>
          <a:p>
            <a:pPr lvl="1"/>
            <a:r>
              <a:rPr lang="en-US" sz="1800" dirty="0" smtClean="0"/>
              <a:t>North arrow, scale bar </a:t>
            </a:r>
          </a:p>
          <a:p>
            <a:pPr lvl="1"/>
            <a:r>
              <a:rPr lang="en-US" sz="1800" dirty="0" smtClean="0"/>
              <a:t>Explanatory text notes , source, label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4" descr="http://www.cdc.gov/gis/images/maps/hd9903_fs_draf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281" y="3329132"/>
            <a:ext cx="4335719" cy="333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9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077200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04924"/>
            <a:ext cx="88392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(7) Visual Hierarchy – within the map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      Successful visual hierarchy </a:t>
            </a:r>
          </a:p>
          <a:p>
            <a:pPr>
              <a:buNone/>
            </a:pPr>
            <a:r>
              <a:rPr lang="en-US" dirty="0" smtClean="0"/>
              <a:t>        = shows what's most important first (jumps out)</a:t>
            </a:r>
          </a:p>
          <a:p>
            <a:pPr>
              <a:buNone/>
            </a:pPr>
            <a:r>
              <a:rPr lang="en-US" dirty="0" smtClean="0"/>
              <a:t>        = less important elements are less noticeable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203" y="3528392"/>
            <a:ext cx="5018948" cy="29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2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8101012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Which map looks better? Why?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2133600"/>
            <a:ext cx="8562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9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101012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Which map is more appropriate? Why?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29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88166"/>
            <a:ext cx="4648200" cy="29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4495800" cy="287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181600"/>
            <a:ext cx="125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057400"/>
            <a:ext cx="295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057400"/>
            <a:ext cx="9334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4924"/>
            <a:ext cx="4267200" cy="5324475"/>
          </a:xfrm>
        </p:spPr>
        <p:txBody>
          <a:bodyPr/>
          <a:lstStyle/>
          <a:p>
            <a:r>
              <a:rPr lang="en-US" sz="2800" b="1" dirty="0" smtClean="0"/>
              <a:t>General maps</a:t>
            </a:r>
          </a:p>
          <a:p>
            <a:pPr lvl="1"/>
            <a:r>
              <a:rPr lang="en-US" sz="2400" dirty="0" smtClean="0"/>
              <a:t>Map types</a:t>
            </a:r>
          </a:p>
          <a:p>
            <a:pPr lvl="2"/>
            <a:r>
              <a:rPr lang="en-US" sz="2200" dirty="0" smtClean="0"/>
              <a:t>Single symbol / featured</a:t>
            </a:r>
          </a:p>
          <a:p>
            <a:pPr lvl="2"/>
            <a:r>
              <a:rPr lang="en-US" sz="2200" dirty="0" smtClean="0"/>
              <a:t>Unique value</a:t>
            </a:r>
          </a:p>
          <a:p>
            <a:pPr lvl="2"/>
            <a:endParaRPr lang="en-US" sz="2600" dirty="0" smtClean="0"/>
          </a:p>
          <a:p>
            <a:pPr lvl="1"/>
            <a:endParaRPr lang="en-US" sz="2800" dirty="0" smtClean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313688"/>
            <a:ext cx="5181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Thematic maps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Map types</a:t>
            </a:r>
          </a:p>
          <a:p>
            <a:pPr marL="1200150" lvl="2" indent="-28575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 kern="0" dirty="0" smtClean="0">
                <a:latin typeface="+mn-lt"/>
                <a:cs typeface="+mn-cs"/>
              </a:rPr>
              <a:t>Graduated color / </a:t>
            </a:r>
            <a:r>
              <a:rPr lang="en-US" sz="2200" kern="0" dirty="0" err="1" smtClean="0">
                <a:latin typeface="+mn-lt"/>
                <a:cs typeface="+mn-cs"/>
              </a:rPr>
              <a:t>choropleth</a:t>
            </a:r>
            <a:endParaRPr lang="en-US" sz="2200" kern="0" dirty="0" smtClean="0">
              <a:latin typeface="+mn-lt"/>
              <a:cs typeface="+mn-cs"/>
            </a:endParaRPr>
          </a:p>
          <a:p>
            <a:pPr marL="1200150" lvl="2" indent="-28575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 kern="0" dirty="0" smtClean="0">
                <a:latin typeface="+mn-lt"/>
                <a:cs typeface="+mn-cs"/>
              </a:rPr>
              <a:t>Graduated symbol / proportional Symbol</a:t>
            </a:r>
          </a:p>
          <a:p>
            <a:pPr marL="1200150" lvl="2" indent="-28575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 kern="0" dirty="0" smtClean="0">
                <a:latin typeface="+mn-lt"/>
                <a:cs typeface="+mn-cs"/>
              </a:rPr>
              <a:t>Dot density </a:t>
            </a:r>
          </a:p>
          <a:p>
            <a:pPr marL="1200150" lvl="2" indent="-28575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200" kern="0" dirty="0" smtClean="0">
                <a:latin typeface="+mn-lt"/>
                <a:cs typeface="+mn-cs"/>
              </a:rPr>
              <a:t>Charts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229600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Which map looks better? Why?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77435"/>
            <a:ext cx="4944799" cy="259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903" y="3886200"/>
            <a:ext cx="524409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457200" y="4724400"/>
            <a:ext cx="914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" y="5334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Can this map be recreated using another type of map? What? Why?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1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229600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Which map looks better? Why?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50" y="2057401"/>
            <a:ext cx="8499190" cy="45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9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229600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3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Is there a problem with this map? Why?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4" descr="http://www.geobrush.com/samples/US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24" y="1675522"/>
            <a:ext cx="6578600" cy="493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1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229600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52601"/>
            <a:ext cx="3276600" cy="1524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What do you think</a:t>
            </a:r>
          </a:p>
          <a:p>
            <a:pPr>
              <a:buNone/>
            </a:pPr>
            <a:r>
              <a:rPr lang="en-US" sz="2800" dirty="0" smtClean="0"/>
              <a:t>of this map?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48268"/>
            <a:ext cx="4181475" cy="55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9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229600" cy="863600"/>
          </a:xfrm>
        </p:spPr>
        <p:txBody>
          <a:bodyPr/>
          <a:lstStyle/>
          <a:p>
            <a:r>
              <a:rPr lang="en-US" dirty="0" smtClean="0"/>
              <a:t>Map Design: What you should know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3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Checklist for map design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899" y="1706216"/>
            <a:ext cx="64136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69504" y="6324600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Source: http://makingmaps.owu.edu/mm/MakingMapsCh12.pdf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6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Controlling Map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(1) Map Medium</a:t>
            </a:r>
          </a:p>
          <a:p>
            <a:r>
              <a:rPr lang="en-US" sz="2600" dirty="0" smtClean="0"/>
              <a:t>Where is this going to be used? </a:t>
            </a:r>
          </a:p>
          <a:p>
            <a:pPr lvl="1"/>
            <a:r>
              <a:rPr lang="en-US" dirty="0" smtClean="0"/>
              <a:t>Book </a:t>
            </a:r>
          </a:p>
          <a:p>
            <a:pPr lvl="1"/>
            <a:r>
              <a:rPr lang="en-US" dirty="0" smtClean="0"/>
              <a:t>Wall</a:t>
            </a:r>
          </a:p>
          <a:p>
            <a:pPr lvl="1"/>
            <a:r>
              <a:rPr lang="en-US" dirty="0" smtClean="0"/>
              <a:t>Flyer</a:t>
            </a:r>
          </a:p>
          <a:p>
            <a:pPr lvl="1"/>
            <a:r>
              <a:rPr lang="en-US" dirty="0" smtClean="0"/>
              <a:t>Poster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endParaRPr lang="en-US" dirty="0" smtClean="0"/>
          </a:p>
          <a:p>
            <a:r>
              <a:rPr lang="en-US" sz="2600" dirty="0" smtClean="0"/>
              <a:t>How it is going to be used?</a:t>
            </a:r>
          </a:p>
          <a:p>
            <a:pPr lvl="1"/>
            <a:r>
              <a:rPr lang="en-US" sz="2200" dirty="0" smtClean="0"/>
              <a:t>Black &amp; white Vs color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68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Controlling Map Design</a:t>
            </a:r>
            <a:r>
              <a:rPr lang="en-US" sz="2200" dirty="0" smtClean="0"/>
              <a:t> (Contd.)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(2) Audience</a:t>
            </a:r>
          </a:p>
          <a:p>
            <a:r>
              <a:rPr lang="en-US" sz="2600" dirty="0" smtClean="0"/>
              <a:t>Complexity  and level of audience e.g. technical committee or general public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95600"/>
            <a:ext cx="44091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mgulasin\Desktop\mastermap2006w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1194"/>
            <a:ext cx="4532376" cy="3119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7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Controlling Map Design</a:t>
            </a:r>
            <a:r>
              <a:rPr lang="en-US" sz="2200" dirty="0" smtClean="0"/>
              <a:t> (Contd.)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(3) Technical Limitations</a:t>
            </a:r>
          </a:p>
          <a:p>
            <a:r>
              <a:rPr lang="en-US" sz="2600" dirty="0" smtClean="0"/>
              <a:t>Availability of data</a:t>
            </a:r>
          </a:p>
          <a:p>
            <a:r>
              <a:rPr lang="en-US" sz="2600" dirty="0" smtClean="0"/>
              <a:t>Proficiency of staff </a:t>
            </a:r>
          </a:p>
          <a:p>
            <a:r>
              <a:rPr lang="en-US" sz="2600" dirty="0" smtClean="0"/>
              <a:t>Amount of detail that can be shown on a limited size paper</a:t>
            </a:r>
          </a:p>
          <a:p>
            <a:r>
              <a:rPr lang="en-US" sz="2600" dirty="0" smtClean="0"/>
              <a:t>Quality of map on screen </a:t>
            </a:r>
            <a:r>
              <a:rPr lang="en-US" sz="2600" dirty="0" err="1" smtClean="0"/>
              <a:t>vs</a:t>
            </a:r>
            <a:r>
              <a:rPr lang="en-US" sz="2600" dirty="0" smtClean="0"/>
              <a:t> printed map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62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Layout and Design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/>
              <a:t>Things to remember while designing map </a:t>
            </a:r>
          </a:p>
          <a:p>
            <a:pPr lvl="0">
              <a:buNone/>
            </a:pPr>
            <a:r>
              <a:rPr lang="en-US" sz="2800" b="1" dirty="0" smtClean="0"/>
              <a:t>layout and map design</a:t>
            </a:r>
          </a:p>
          <a:p>
            <a:r>
              <a:rPr lang="en-US" sz="2600" dirty="0" smtClean="0"/>
              <a:t>The best data or analysis in the world will have a hard time being effective if it can't be presented effectively</a:t>
            </a:r>
          </a:p>
          <a:p>
            <a:r>
              <a:rPr lang="en-US" sz="2600" dirty="0" smtClean="0"/>
              <a:t>Every map should tell a story</a:t>
            </a:r>
          </a:p>
          <a:p>
            <a:r>
              <a:rPr lang="en-US" sz="2600" dirty="0" smtClean="0"/>
              <a:t>Everything you select/add to the map should have a meaning and a purpose</a:t>
            </a:r>
          </a:p>
          <a:p>
            <a:r>
              <a:rPr lang="en-US" sz="2600" dirty="0" smtClean="0"/>
              <a:t>Use the space effectively</a:t>
            </a:r>
          </a:p>
          <a:p>
            <a:r>
              <a:rPr lang="en-US" sz="2600" dirty="0" smtClean="0"/>
              <a:t>Focus should be on the main map</a:t>
            </a:r>
          </a:p>
          <a:p>
            <a:r>
              <a:rPr lang="en-US" sz="2600" dirty="0" smtClean="0"/>
              <a:t>Follow the KISS principal (</a:t>
            </a:r>
            <a:r>
              <a:rPr lang="en-US" sz="2600" u="sng" dirty="0" smtClean="0"/>
              <a:t>K</a:t>
            </a:r>
            <a:r>
              <a:rPr lang="en-US" sz="2600" dirty="0" smtClean="0"/>
              <a:t>eep </a:t>
            </a:r>
            <a:r>
              <a:rPr lang="en-US" sz="2600" u="sng" dirty="0" smtClean="0"/>
              <a:t>I</a:t>
            </a:r>
            <a:r>
              <a:rPr lang="en-US" sz="2600" dirty="0" smtClean="0"/>
              <a:t>t </a:t>
            </a:r>
            <a:r>
              <a:rPr lang="en-US" sz="2600" u="sng" dirty="0" smtClean="0"/>
              <a:t>S</a:t>
            </a:r>
            <a:r>
              <a:rPr lang="en-US" sz="2600" dirty="0" smtClean="0"/>
              <a:t>imple </a:t>
            </a:r>
            <a:r>
              <a:rPr lang="en-US" sz="2600" u="sng" dirty="0" smtClean="0"/>
              <a:t>S</a:t>
            </a:r>
            <a:r>
              <a:rPr lang="en-US" sz="2600" dirty="0" smtClean="0"/>
              <a:t>tupid)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39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r>
              <a:rPr lang="en-US" dirty="0" smtClean="0"/>
              <a:t>Create various types of maps</a:t>
            </a:r>
          </a:p>
          <a:p>
            <a:r>
              <a:rPr lang="en-US" dirty="0" smtClean="0"/>
              <a:t>Add map elements</a:t>
            </a:r>
          </a:p>
          <a:p>
            <a:r>
              <a:rPr lang="en-US" dirty="0" smtClean="0"/>
              <a:t>Format legend labels</a:t>
            </a:r>
          </a:p>
          <a:p>
            <a:r>
              <a:rPr lang="en-US" dirty="0" smtClean="0"/>
              <a:t>Incorporate map design principles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39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38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/>
            <a:r>
              <a:rPr lang="en-US" sz="3000" dirty="0" smtClean="0"/>
              <a:t>Single Symbol / Featured Map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28600" y="1295400"/>
            <a:ext cx="8686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Emphasis is on location</a:t>
            </a:r>
          </a:p>
          <a:p>
            <a:pPr marL="3429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All data is at the same level of importance</a:t>
            </a:r>
          </a:p>
          <a:p>
            <a:pPr marL="3429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All the features in the theme are displayed with the same colors and symbols</a:t>
            </a:r>
          </a:p>
          <a:p>
            <a:pPr marL="3429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This is useful when you only need to show where a theme’s features are located (not based on field value)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Example: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20184"/>
            <a:ext cx="186880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520184"/>
            <a:ext cx="1898686" cy="10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20184"/>
            <a:ext cx="1795970" cy="10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7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(Week 3) – IMPORTANT!!!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buNone/>
            </a:pPr>
            <a:endParaRPr lang="en-US" sz="900" dirty="0" smtClean="0"/>
          </a:p>
          <a:p>
            <a:r>
              <a:rPr lang="en-US" sz="2800" dirty="0" smtClean="0"/>
              <a:t>Assignment 2 due Friday at midnight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40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6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/>
            <a:r>
              <a:rPr lang="en-US" sz="3000" dirty="0" smtClean="0"/>
              <a:t>Single Symbol / Featured Map - Example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5357"/>
            <a:ext cx="6819900" cy="541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7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/>
            <a:r>
              <a:rPr lang="en-US" sz="3000" dirty="0" smtClean="0"/>
              <a:t>Graduated Color / </a:t>
            </a:r>
            <a:r>
              <a:rPr lang="en-US" sz="3000" dirty="0" err="1" smtClean="0"/>
              <a:t>Choropleth</a:t>
            </a:r>
            <a:r>
              <a:rPr lang="en-US" sz="3000" dirty="0" smtClean="0"/>
              <a:t> Map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28600" y="1295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All Features are displayed with the same symbol type, but the colors represent the progression of values for a data attribute you specify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Example: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22436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038600"/>
            <a:ext cx="21466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38600"/>
            <a:ext cx="217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4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872412" cy="863600"/>
          </a:xfrm>
        </p:spPr>
        <p:txBody>
          <a:bodyPr/>
          <a:lstStyle/>
          <a:p>
            <a:pPr marL="342900" lvl="1" indent="-342900"/>
            <a:r>
              <a:rPr lang="en-US" sz="2800" dirty="0" smtClean="0"/>
              <a:t>Graduated Color / </a:t>
            </a:r>
            <a:r>
              <a:rPr lang="en-US" sz="2800" dirty="0" err="1" smtClean="0"/>
              <a:t>Choropleth</a:t>
            </a:r>
            <a:r>
              <a:rPr lang="en-US" sz="2800" dirty="0" smtClean="0"/>
              <a:t> Map - Example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www.cdc.gov/gis/images/maps/hd9903_fs_draf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662" y="1040475"/>
            <a:ext cx="7406138" cy="5704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425"/>
            <a:ext cx="8229600" cy="863600"/>
          </a:xfrm>
        </p:spPr>
        <p:txBody>
          <a:bodyPr/>
          <a:lstStyle/>
          <a:p>
            <a:pPr marL="342900" lvl="1" indent="-342900"/>
            <a:r>
              <a:rPr lang="en-US" sz="2800" dirty="0" smtClean="0"/>
              <a:t>Graduated  Symbol / Proportional Symbol Map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28600" y="1295400"/>
            <a:ext cx="8686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The features are displayed with the same type and colors, but size of symbols represent progression of values.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This is the best way to symbolize data that expresses size or magnitude.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Example: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245942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246561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6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534400" cy="863600"/>
          </a:xfrm>
        </p:spPr>
        <p:txBody>
          <a:bodyPr/>
          <a:lstStyle/>
          <a:p>
            <a:pPr marL="342900" lvl="1" indent="-342900"/>
            <a:r>
              <a:rPr lang="en-US" sz="2400" dirty="0" smtClean="0"/>
              <a:t>Graduated Symbol / Proportional Symbol Map - Example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/>
              <a:t>Geographic Information Systems - I| Department of Geography, DePaul University. Nandhini Gulasingam</a:t>
            </a:r>
            <a:r>
              <a:rPr lang="en-US" sz="800" dirty="0">
                <a:solidFill>
                  <a:srgbClr val="847C44"/>
                </a:solidFill>
              </a:rPr>
              <a:t>	                   	                                                  </a:t>
            </a:r>
            <a:fld id="{93F56113-AEBE-4736-BC21-20B991040C91}" type="slidenum">
              <a:rPr lang="en-US" sz="800">
                <a:solidFill>
                  <a:srgbClr val="847C44"/>
                </a:solidFill>
              </a:rPr>
              <a:pPr/>
              <a:t>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682" name="Picture 2" descr="http://personal.frostburg.edu/sbriggs0/USA_Gradsymbol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495800" cy="3475326"/>
          </a:xfrm>
          <a:prstGeom prst="rect">
            <a:avLst/>
          </a:prstGeom>
          <a:noFill/>
        </p:spPr>
      </p:pic>
      <p:pic>
        <p:nvPicPr>
          <p:cNvPr id="71684" name="Picture 4" descr="http://faculty.frostburg.edu/geog/kessler/geog310/CirG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412" y="3200400"/>
            <a:ext cx="4624588" cy="3412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6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1472</TotalTime>
  <Words>2237</Words>
  <Application>Microsoft Office PowerPoint</Application>
  <PresentationFormat>On-screen Show (4:3)</PresentationFormat>
  <Paragraphs>356</Paragraphs>
  <Slides>40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Presentation for report on country</vt:lpstr>
      <vt:lpstr>GEO 241: Geographic Information Systems I</vt:lpstr>
      <vt:lpstr>Type of Maps</vt:lpstr>
      <vt:lpstr>Type of Maps</vt:lpstr>
      <vt:lpstr>Single Symbol / Featured Map</vt:lpstr>
      <vt:lpstr>Single Symbol / Featured Map - Example</vt:lpstr>
      <vt:lpstr>Graduated Color / Choropleth Map</vt:lpstr>
      <vt:lpstr>Graduated Color / Choropleth Map - Example</vt:lpstr>
      <vt:lpstr>Graduated  Symbol / Proportional Symbol Map</vt:lpstr>
      <vt:lpstr>Graduated Symbol / Proportional Symbol Map - Example</vt:lpstr>
      <vt:lpstr>Unique Value Map</vt:lpstr>
      <vt:lpstr>Unique Value Map - Example</vt:lpstr>
      <vt:lpstr>Dot Density Map</vt:lpstr>
      <vt:lpstr>Dot Density Map - Example</vt:lpstr>
      <vt:lpstr>Charts Map</vt:lpstr>
      <vt:lpstr>Charts Map - Example</vt:lpstr>
      <vt:lpstr>Deciding which type of map to use?</vt:lpstr>
      <vt:lpstr>Deciding which type of map to use?</vt:lpstr>
      <vt:lpstr>Deciding which map type to use? (Contd.)</vt:lpstr>
      <vt:lpstr>Map Design: What you should know</vt:lpstr>
      <vt:lpstr>Map Design: What you should know</vt:lpstr>
      <vt:lpstr>Map Design: What you should know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Map Design: What you should know (Contd.)</vt:lpstr>
      <vt:lpstr>Factors Controlling Map Design</vt:lpstr>
      <vt:lpstr>Factors Controlling Map Design (Contd.)</vt:lpstr>
      <vt:lpstr>Factors Controlling Map Design (Contd.)</vt:lpstr>
      <vt:lpstr>Map Layout and Design</vt:lpstr>
      <vt:lpstr>Lab 2</vt:lpstr>
      <vt:lpstr>Next Week (Week 3) – IMPORTANT!!!</vt:lpstr>
    </vt:vector>
  </TitlesOfParts>
  <Manager/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Gulasingam, Nandhini</dc:creator>
  <cp:keywords/>
  <dc:description/>
  <cp:lastModifiedBy>DePaul University</cp:lastModifiedBy>
  <cp:revision>202</cp:revision>
  <cp:lastPrinted>1601-01-01T00:00:00Z</cp:lastPrinted>
  <dcterms:created xsi:type="dcterms:W3CDTF">2009-08-03T17:32:32Z</dcterms:created>
  <dcterms:modified xsi:type="dcterms:W3CDTF">2012-09-10T02:45:02Z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