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16" r:id="rId15"/>
    <p:sldId id="332" r:id="rId16"/>
    <p:sldId id="331" r:id="rId17"/>
    <p:sldId id="317" r:id="rId18"/>
    <p:sldId id="318" r:id="rId19"/>
    <p:sldId id="319" r:id="rId20"/>
    <p:sldId id="320" r:id="rId21"/>
    <p:sldId id="333" r:id="rId22"/>
    <p:sldId id="321" r:id="rId23"/>
    <p:sldId id="334" r:id="rId24"/>
    <p:sldId id="335" r:id="rId25"/>
    <p:sldId id="322" r:id="rId26"/>
    <p:sldId id="336" r:id="rId27"/>
    <p:sldId id="323" r:id="rId28"/>
    <p:sldId id="306" r:id="rId29"/>
    <p:sldId id="284" r:id="rId30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7C44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8571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2" y="-84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1B03-A47C-4D33-A9D9-6BF3CF6B5F4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3366-C46F-4FA9-864A-06C26CD24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FF4380A-DBF7-46BD-BD24-1CF26FAB5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58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 2009 Nandhini Gulasingam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65" r:id="rId4"/>
    <p:sldLayoutId id="2147483664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LcyMemJ3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3048000"/>
            <a:ext cx="8839201" cy="609600"/>
          </a:xfrm>
        </p:spPr>
        <p:txBody>
          <a:bodyPr/>
          <a:lstStyle/>
          <a:p>
            <a:pPr algn="ctr"/>
            <a:r>
              <a:rPr lang="en-US" sz="2800" b="1" cap="small" dirty="0" smtClean="0"/>
              <a:t>GEO 241: Geographic Information Systems I</a:t>
            </a:r>
            <a:endParaRPr lang="en-US" sz="2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40386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20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Week 3</a:t>
            </a: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</a:t>
            </a:r>
            <a:r>
              <a:rPr lang="en-US" sz="2000" b="1" dirty="0" smtClean="0">
                <a:latin typeface="+mn-lt"/>
              </a:rPr>
              <a:t> Cartographic Principles: Classifications</a:t>
            </a:r>
          </a:p>
          <a:p>
            <a:pPr algn="l"/>
            <a:r>
              <a:rPr lang="en-US" sz="2000" b="1" dirty="0" smtClean="0">
                <a:latin typeface="+mn-lt"/>
              </a:rPr>
              <a:t>                                                             Coordinate Systems </a:t>
            </a:r>
          </a:p>
          <a:p>
            <a:pPr algn="l"/>
            <a:r>
              <a:rPr lang="en-US" sz="2000" b="1" dirty="0" smtClean="0">
                <a:latin typeface="+mn-lt"/>
              </a:rPr>
              <a:t>                                                             Map Projections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pPr algn="ctr"/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 </a:t>
            </a:r>
            <a:r>
              <a:rPr lang="en-US" sz="800" dirty="0" smtClean="0"/>
              <a:t>	</a:t>
            </a:r>
            <a:endParaRPr lang="en-US" sz="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410199"/>
          </a:xfrm>
        </p:spPr>
        <p:txBody>
          <a:bodyPr/>
          <a:lstStyle/>
          <a:p>
            <a:pPr marL="514350" indent="-457200">
              <a:buNone/>
            </a:pPr>
            <a:endParaRPr lang="en-US" sz="1000" dirty="0" smtClean="0"/>
          </a:p>
          <a:p>
            <a:pPr marL="514350" indent="-457200">
              <a:buNone/>
            </a:pPr>
            <a:r>
              <a:rPr lang="en-US" sz="2800" dirty="0" smtClean="0"/>
              <a:t>Classification types : Standard deviation</a:t>
            </a:r>
          </a:p>
          <a:p>
            <a:pPr marL="514350" indent="-457200"/>
            <a:r>
              <a:rPr lang="en-US" sz="2200" dirty="0" smtClean="0"/>
              <a:t>Shows distribution above and below the mean</a:t>
            </a:r>
          </a:p>
          <a:p>
            <a:pPr marL="514350" indent="-457200"/>
            <a:r>
              <a:rPr lang="en-US" sz="2200" dirty="0" smtClean="0"/>
              <a:t>Good to locate atypical values</a:t>
            </a:r>
          </a:p>
          <a:p>
            <a:pPr marL="514350" indent="-457200"/>
            <a:r>
              <a:rPr lang="en-US" sz="2200" dirty="0" smtClean="0"/>
              <a:t>Useful to map the deviation from the norm e.g. crime, disease</a:t>
            </a:r>
          </a:p>
          <a:p>
            <a:pPr marL="514350" indent="-457200"/>
            <a:r>
              <a:rPr lang="en-US" sz="2200" dirty="0" smtClean="0"/>
              <a:t>It doesn’t show the actual value of the features, only how far their value is from the mean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      Classification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63290"/>
            <a:ext cx="5871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33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      Classification</a:t>
            </a:r>
            <a:endParaRPr lang="en-US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219200"/>
            <a:ext cx="8248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73" y="4790660"/>
            <a:ext cx="4333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79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      Classification</a:t>
            </a:r>
            <a:endParaRPr lang="en-US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1181100"/>
            <a:ext cx="82772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56" y="5057360"/>
            <a:ext cx="3486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558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915400" cy="5410199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Few things to remember about classification </a:t>
            </a:r>
          </a:p>
          <a:p>
            <a:r>
              <a:rPr lang="en-US" sz="2500" dirty="0" smtClean="0"/>
              <a:t>How you choose to define class ranges and breaks will determine which features fall into which class</a:t>
            </a:r>
          </a:p>
          <a:p>
            <a:r>
              <a:rPr lang="en-US" sz="2500" dirty="0" smtClean="0"/>
              <a:t>By changing the class and/or ranges, you can create maps that look different even though you use the same data</a:t>
            </a:r>
          </a:p>
          <a:p>
            <a:r>
              <a:rPr lang="en-US" sz="2500" dirty="0" smtClean="0"/>
              <a:t>Generally, the goal is to make sure that features with similar values are in the same class</a:t>
            </a:r>
          </a:p>
          <a:p>
            <a:endParaRPr lang="en-US" sz="2400" dirty="0" smtClean="0"/>
          </a:p>
          <a:p>
            <a:r>
              <a:rPr lang="en-US" sz="2500" dirty="0" smtClean="0"/>
              <a:t>Where do you specify classification in </a:t>
            </a:r>
            <a:r>
              <a:rPr lang="en-US" sz="2500" dirty="0" err="1" smtClean="0"/>
              <a:t>ArcMap</a:t>
            </a:r>
            <a:r>
              <a:rPr lang="en-US" sz="2500" dirty="0" smtClean="0"/>
              <a:t>?</a:t>
            </a:r>
          </a:p>
          <a:p>
            <a:pPr lvl="1"/>
            <a:r>
              <a:rPr lang="en-US" sz="2500" dirty="0" smtClean="0"/>
              <a:t>Under </a:t>
            </a:r>
            <a:r>
              <a:rPr lang="en-US" sz="2500" dirty="0" err="1" smtClean="0"/>
              <a:t>Symbology</a:t>
            </a:r>
            <a:r>
              <a:rPr lang="en-US" sz="2500" dirty="0" smtClean="0"/>
              <a:t> </a:t>
            </a:r>
            <a:r>
              <a:rPr lang="en-US" sz="2500" dirty="0" smtClean="0">
                <a:sym typeface="Wingdings" pitchFamily="2" charset="2"/>
              </a:rPr>
              <a:t> Quantities  Classify (button)  pick the classification type</a:t>
            </a:r>
            <a:endParaRPr lang="en-US" sz="25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      Classification</a:t>
            </a:r>
            <a:endParaRPr lang="en-US" dirty="0"/>
          </a:p>
        </p:txBody>
      </p:sp>
      <p:sp>
        <p:nvSpPr>
          <p:cNvPr id="11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057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4267200" cy="52482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What is </a:t>
            </a:r>
            <a:r>
              <a:rPr lang="en-US" sz="2800" dirty="0" err="1" smtClean="0"/>
              <a:t>Georeferencing</a:t>
            </a:r>
            <a:r>
              <a:rPr lang="en-US" sz="2800" dirty="0" smtClean="0"/>
              <a:t>?</a:t>
            </a:r>
          </a:p>
          <a:p>
            <a:r>
              <a:rPr lang="en-US" dirty="0" smtClean="0"/>
              <a:t>In GIS, data is referenced to a location on the earth’s surface</a:t>
            </a:r>
          </a:p>
          <a:p>
            <a:r>
              <a:rPr kumimoji="1" lang="en-US" kern="1200" dirty="0" smtClean="0">
                <a:cs typeface="Times New Roman" pitchFamily="18" charset="0"/>
              </a:rPr>
              <a:t>When representing real-world features, you need to reference data to the correct location</a:t>
            </a:r>
          </a:p>
          <a:p>
            <a:r>
              <a:rPr lang="en-US" dirty="0" smtClean="0"/>
              <a:t>The process of linking data to the physical location is known as </a:t>
            </a:r>
            <a:r>
              <a:rPr lang="en-US" dirty="0" err="1" smtClean="0"/>
              <a:t>georeferencing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kumimoji="1" lang="en-US" kern="1200" dirty="0" smtClean="0">
              <a:cs typeface="Times New Roman" pitchFamily="18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r>
              <a:rPr lang="en-US" dirty="0" err="1" smtClean="0"/>
              <a:t>Georeferencing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505200" cy="422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686800" cy="5248275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kumimoji="1" lang="en-US" kern="1200" dirty="0" smtClean="0">
              <a:cs typeface="Times New Roman" pitchFamily="18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r>
              <a:rPr lang="en-US" dirty="0" err="1" smtClean="0"/>
              <a:t>Georeferencing</a:t>
            </a:r>
            <a:endParaRPr lang="en-US" sz="2000" dirty="0"/>
          </a:p>
        </p:txBody>
      </p:sp>
      <p:grpSp>
        <p:nvGrpSpPr>
          <p:cNvPr id="574" name="Group 573"/>
          <p:cNvGrpSpPr/>
          <p:nvPr/>
        </p:nvGrpSpPr>
        <p:grpSpPr>
          <a:xfrm>
            <a:off x="76201" y="1600201"/>
            <a:ext cx="2133599" cy="2590800"/>
            <a:chOff x="152400" y="1905000"/>
            <a:chExt cx="3559413" cy="42386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905000"/>
              <a:ext cx="3559413" cy="42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lowchart: Connector 11"/>
            <p:cNvSpPr/>
            <p:nvPr/>
          </p:nvSpPr>
          <p:spPr bwMode="auto">
            <a:xfrm>
              <a:off x="182893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 bwMode="auto">
            <a:xfrm>
              <a:off x="175273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 bwMode="auto">
            <a:xfrm>
              <a:off x="190513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lowchart: Connector 16"/>
            <p:cNvSpPr/>
            <p:nvPr/>
          </p:nvSpPr>
          <p:spPr bwMode="auto">
            <a:xfrm>
              <a:off x="160033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auto">
            <a:xfrm>
              <a:off x="190513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 bwMode="auto">
            <a:xfrm>
              <a:off x="160033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Flowchart: Connector 19"/>
            <p:cNvSpPr/>
            <p:nvPr/>
          </p:nvSpPr>
          <p:spPr bwMode="auto">
            <a:xfrm>
              <a:off x="205753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lowchart: Connector 20"/>
            <p:cNvSpPr/>
            <p:nvPr/>
          </p:nvSpPr>
          <p:spPr bwMode="auto">
            <a:xfrm>
              <a:off x="182893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Flowchart: Connector 22"/>
            <p:cNvSpPr/>
            <p:nvPr/>
          </p:nvSpPr>
          <p:spPr bwMode="auto">
            <a:xfrm>
              <a:off x="205753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lowchart: Connector 23"/>
            <p:cNvSpPr/>
            <p:nvPr/>
          </p:nvSpPr>
          <p:spPr bwMode="auto">
            <a:xfrm>
              <a:off x="205753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lowchart: Connector 25"/>
            <p:cNvSpPr/>
            <p:nvPr/>
          </p:nvSpPr>
          <p:spPr bwMode="auto">
            <a:xfrm>
              <a:off x="182893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lowchart: Connector 26"/>
            <p:cNvSpPr/>
            <p:nvPr/>
          </p:nvSpPr>
          <p:spPr bwMode="auto">
            <a:xfrm>
              <a:off x="167653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lowchart: Connector 27"/>
            <p:cNvSpPr/>
            <p:nvPr/>
          </p:nvSpPr>
          <p:spPr bwMode="auto">
            <a:xfrm>
              <a:off x="2057530" y="3505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Flowchart: Connector 28"/>
            <p:cNvSpPr/>
            <p:nvPr/>
          </p:nvSpPr>
          <p:spPr bwMode="auto">
            <a:xfrm>
              <a:off x="182893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Flowchart: Connector 29"/>
            <p:cNvSpPr/>
            <p:nvPr/>
          </p:nvSpPr>
          <p:spPr bwMode="auto">
            <a:xfrm>
              <a:off x="1981330" y="3200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lowchart: Connector 30"/>
            <p:cNvSpPr/>
            <p:nvPr/>
          </p:nvSpPr>
          <p:spPr bwMode="auto">
            <a:xfrm>
              <a:off x="182893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lowchart: Connector 31"/>
            <p:cNvSpPr/>
            <p:nvPr/>
          </p:nvSpPr>
          <p:spPr bwMode="auto">
            <a:xfrm>
              <a:off x="213373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lowchart: Connector 32"/>
            <p:cNvSpPr/>
            <p:nvPr/>
          </p:nvSpPr>
          <p:spPr bwMode="auto">
            <a:xfrm>
              <a:off x="182893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lowchart: Connector 33"/>
            <p:cNvSpPr/>
            <p:nvPr/>
          </p:nvSpPr>
          <p:spPr bwMode="auto">
            <a:xfrm>
              <a:off x="2133730" y="3200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lowchart: Connector 34"/>
            <p:cNvSpPr/>
            <p:nvPr/>
          </p:nvSpPr>
          <p:spPr bwMode="auto">
            <a:xfrm>
              <a:off x="182893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Flowchart: Connector 35"/>
            <p:cNvSpPr/>
            <p:nvPr/>
          </p:nvSpPr>
          <p:spPr bwMode="auto">
            <a:xfrm>
              <a:off x="2286130" y="3505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Flowchart: Connector 36"/>
            <p:cNvSpPr/>
            <p:nvPr/>
          </p:nvSpPr>
          <p:spPr bwMode="auto">
            <a:xfrm>
              <a:off x="205753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lowchart: Connector 37"/>
            <p:cNvSpPr/>
            <p:nvPr/>
          </p:nvSpPr>
          <p:spPr bwMode="auto">
            <a:xfrm>
              <a:off x="198133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Flowchart: Connector 38"/>
            <p:cNvSpPr/>
            <p:nvPr/>
          </p:nvSpPr>
          <p:spPr bwMode="auto">
            <a:xfrm>
              <a:off x="228613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Flowchart: Connector 39"/>
            <p:cNvSpPr/>
            <p:nvPr/>
          </p:nvSpPr>
          <p:spPr bwMode="auto">
            <a:xfrm>
              <a:off x="228613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Flowchart: Connector 40"/>
            <p:cNvSpPr/>
            <p:nvPr/>
          </p:nvSpPr>
          <p:spPr bwMode="auto">
            <a:xfrm>
              <a:off x="1905130" y="3505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Flowchart: Connector 41"/>
            <p:cNvSpPr/>
            <p:nvPr/>
          </p:nvSpPr>
          <p:spPr bwMode="auto">
            <a:xfrm>
              <a:off x="160033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Flowchart: Connector 42"/>
            <p:cNvSpPr/>
            <p:nvPr/>
          </p:nvSpPr>
          <p:spPr bwMode="auto">
            <a:xfrm>
              <a:off x="1447930" y="2819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Flowchart: Connector 43"/>
            <p:cNvSpPr/>
            <p:nvPr/>
          </p:nvSpPr>
          <p:spPr bwMode="auto">
            <a:xfrm>
              <a:off x="182893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Flowchart: Connector 44"/>
            <p:cNvSpPr/>
            <p:nvPr/>
          </p:nvSpPr>
          <p:spPr bwMode="auto">
            <a:xfrm>
              <a:off x="160033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Flowchart: Connector 45"/>
            <p:cNvSpPr/>
            <p:nvPr/>
          </p:nvSpPr>
          <p:spPr bwMode="auto">
            <a:xfrm>
              <a:off x="1752730" y="2667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Flowchart: Connector 46"/>
            <p:cNvSpPr/>
            <p:nvPr/>
          </p:nvSpPr>
          <p:spPr bwMode="auto">
            <a:xfrm>
              <a:off x="1600330" y="3048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Flowchart: Connector 47"/>
            <p:cNvSpPr/>
            <p:nvPr/>
          </p:nvSpPr>
          <p:spPr bwMode="auto">
            <a:xfrm>
              <a:off x="1905130" y="2819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Flowchart: Connector 48"/>
            <p:cNvSpPr/>
            <p:nvPr/>
          </p:nvSpPr>
          <p:spPr bwMode="auto">
            <a:xfrm>
              <a:off x="160033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Flowchart: Connector 49"/>
            <p:cNvSpPr/>
            <p:nvPr/>
          </p:nvSpPr>
          <p:spPr bwMode="auto">
            <a:xfrm>
              <a:off x="1905130" y="2667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Flowchart: Connector 50"/>
            <p:cNvSpPr/>
            <p:nvPr/>
          </p:nvSpPr>
          <p:spPr bwMode="auto">
            <a:xfrm>
              <a:off x="1600330" y="2438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Flowchart: Connector 51"/>
            <p:cNvSpPr/>
            <p:nvPr/>
          </p:nvSpPr>
          <p:spPr bwMode="auto">
            <a:xfrm>
              <a:off x="205753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Flowchart: Connector 52"/>
            <p:cNvSpPr/>
            <p:nvPr/>
          </p:nvSpPr>
          <p:spPr bwMode="auto">
            <a:xfrm>
              <a:off x="1828930" y="2438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Flowchart: Connector 53"/>
            <p:cNvSpPr/>
            <p:nvPr/>
          </p:nvSpPr>
          <p:spPr bwMode="auto">
            <a:xfrm>
              <a:off x="1752730" y="2819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Flowchart: Connector 54"/>
            <p:cNvSpPr/>
            <p:nvPr/>
          </p:nvSpPr>
          <p:spPr bwMode="auto">
            <a:xfrm>
              <a:off x="2057530" y="2819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Flowchart: Connector 55"/>
            <p:cNvSpPr/>
            <p:nvPr/>
          </p:nvSpPr>
          <p:spPr bwMode="auto">
            <a:xfrm>
              <a:off x="205753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Flowchart: Connector 56"/>
            <p:cNvSpPr/>
            <p:nvPr/>
          </p:nvSpPr>
          <p:spPr bwMode="auto">
            <a:xfrm>
              <a:off x="167653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Flowchart: Connector 57"/>
            <p:cNvSpPr/>
            <p:nvPr/>
          </p:nvSpPr>
          <p:spPr bwMode="auto">
            <a:xfrm>
              <a:off x="220993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Flowchart: Connector 58"/>
            <p:cNvSpPr/>
            <p:nvPr/>
          </p:nvSpPr>
          <p:spPr bwMode="auto">
            <a:xfrm>
              <a:off x="205753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Flowchart: Connector 59"/>
            <p:cNvSpPr/>
            <p:nvPr/>
          </p:nvSpPr>
          <p:spPr bwMode="auto">
            <a:xfrm>
              <a:off x="243853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Flowchart: Connector 60"/>
            <p:cNvSpPr/>
            <p:nvPr/>
          </p:nvSpPr>
          <p:spPr bwMode="auto">
            <a:xfrm>
              <a:off x="220993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Flowchart: Connector 61"/>
            <p:cNvSpPr/>
            <p:nvPr/>
          </p:nvSpPr>
          <p:spPr bwMode="auto">
            <a:xfrm>
              <a:off x="236233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Flowchart: Connector 62"/>
            <p:cNvSpPr/>
            <p:nvPr/>
          </p:nvSpPr>
          <p:spPr bwMode="auto">
            <a:xfrm>
              <a:off x="2209930" y="4267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Flowchart: Connector 63"/>
            <p:cNvSpPr/>
            <p:nvPr/>
          </p:nvSpPr>
          <p:spPr bwMode="auto">
            <a:xfrm>
              <a:off x="251473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Flowchart: Connector 64"/>
            <p:cNvSpPr/>
            <p:nvPr/>
          </p:nvSpPr>
          <p:spPr bwMode="auto">
            <a:xfrm>
              <a:off x="220993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Flowchart: Connector 65"/>
            <p:cNvSpPr/>
            <p:nvPr/>
          </p:nvSpPr>
          <p:spPr bwMode="auto">
            <a:xfrm>
              <a:off x="251473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Flowchart: Connector 66"/>
            <p:cNvSpPr/>
            <p:nvPr/>
          </p:nvSpPr>
          <p:spPr bwMode="auto">
            <a:xfrm>
              <a:off x="220993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Flowchart: Connector 67"/>
            <p:cNvSpPr/>
            <p:nvPr/>
          </p:nvSpPr>
          <p:spPr bwMode="auto">
            <a:xfrm>
              <a:off x="266713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Flowchart: Connector 68"/>
            <p:cNvSpPr/>
            <p:nvPr/>
          </p:nvSpPr>
          <p:spPr bwMode="auto">
            <a:xfrm>
              <a:off x="243853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Flowchart: Connector 69"/>
            <p:cNvSpPr/>
            <p:nvPr/>
          </p:nvSpPr>
          <p:spPr bwMode="auto">
            <a:xfrm>
              <a:off x="236233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Flowchart: Connector 70"/>
            <p:cNvSpPr/>
            <p:nvPr/>
          </p:nvSpPr>
          <p:spPr bwMode="auto">
            <a:xfrm>
              <a:off x="266713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Flowchart: Connector 71"/>
            <p:cNvSpPr/>
            <p:nvPr/>
          </p:nvSpPr>
          <p:spPr bwMode="auto">
            <a:xfrm>
              <a:off x="266713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Flowchart: Connector 72"/>
            <p:cNvSpPr/>
            <p:nvPr/>
          </p:nvSpPr>
          <p:spPr bwMode="auto">
            <a:xfrm>
              <a:off x="228613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Flowchart: Connector 73"/>
            <p:cNvSpPr/>
            <p:nvPr/>
          </p:nvSpPr>
          <p:spPr bwMode="auto">
            <a:xfrm>
              <a:off x="175273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Flowchart: Connector 74"/>
            <p:cNvSpPr/>
            <p:nvPr/>
          </p:nvSpPr>
          <p:spPr bwMode="auto">
            <a:xfrm>
              <a:off x="160033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Flowchart: Connector 75"/>
            <p:cNvSpPr/>
            <p:nvPr/>
          </p:nvSpPr>
          <p:spPr bwMode="auto">
            <a:xfrm>
              <a:off x="1981330" y="4724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Flowchart: Connector 76"/>
            <p:cNvSpPr/>
            <p:nvPr/>
          </p:nvSpPr>
          <p:spPr bwMode="auto">
            <a:xfrm>
              <a:off x="175273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Flowchart: Connector 77"/>
            <p:cNvSpPr/>
            <p:nvPr/>
          </p:nvSpPr>
          <p:spPr bwMode="auto">
            <a:xfrm>
              <a:off x="190513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Flowchart: Connector 78"/>
            <p:cNvSpPr/>
            <p:nvPr/>
          </p:nvSpPr>
          <p:spPr bwMode="auto">
            <a:xfrm>
              <a:off x="175273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Flowchart: Connector 79"/>
            <p:cNvSpPr/>
            <p:nvPr/>
          </p:nvSpPr>
          <p:spPr bwMode="auto">
            <a:xfrm>
              <a:off x="205753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Flowchart: Connector 80"/>
            <p:cNvSpPr/>
            <p:nvPr/>
          </p:nvSpPr>
          <p:spPr bwMode="auto">
            <a:xfrm>
              <a:off x="175273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Flowchart: Connector 81"/>
            <p:cNvSpPr/>
            <p:nvPr/>
          </p:nvSpPr>
          <p:spPr bwMode="auto">
            <a:xfrm>
              <a:off x="205753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Flowchart: Connector 82"/>
            <p:cNvSpPr/>
            <p:nvPr/>
          </p:nvSpPr>
          <p:spPr bwMode="auto">
            <a:xfrm>
              <a:off x="175273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Flowchart: Connector 83"/>
            <p:cNvSpPr/>
            <p:nvPr/>
          </p:nvSpPr>
          <p:spPr bwMode="auto">
            <a:xfrm>
              <a:off x="2209930" y="4724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Flowchart: Connector 84"/>
            <p:cNvSpPr/>
            <p:nvPr/>
          </p:nvSpPr>
          <p:spPr bwMode="auto">
            <a:xfrm>
              <a:off x="198133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Flowchart: Connector 85"/>
            <p:cNvSpPr/>
            <p:nvPr/>
          </p:nvSpPr>
          <p:spPr bwMode="auto">
            <a:xfrm>
              <a:off x="190513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Flowchart: Connector 86"/>
            <p:cNvSpPr/>
            <p:nvPr/>
          </p:nvSpPr>
          <p:spPr bwMode="auto">
            <a:xfrm>
              <a:off x="220993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Flowchart: Connector 87"/>
            <p:cNvSpPr/>
            <p:nvPr/>
          </p:nvSpPr>
          <p:spPr bwMode="auto">
            <a:xfrm>
              <a:off x="220993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Flowchart: Connector 88"/>
            <p:cNvSpPr/>
            <p:nvPr/>
          </p:nvSpPr>
          <p:spPr bwMode="auto">
            <a:xfrm>
              <a:off x="1828930" y="4724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Flowchart: Connector 89"/>
            <p:cNvSpPr/>
            <p:nvPr/>
          </p:nvSpPr>
          <p:spPr bwMode="auto">
            <a:xfrm>
              <a:off x="228613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Flowchart: Connector 90"/>
            <p:cNvSpPr/>
            <p:nvPr/>
          </p:nvSpPr>
          <p:spPr bwMode="auto">
            <a:xfrm>
              <a:off x="2133730" y="3505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Flowchart: Connector 91"/>
            <p:cNvSpPr/>
            <p:nvPr/>
          </p:nvSpPr>
          <p:spPr bwMode="auto">
            <a:xfrm>
              <a:off x="251473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Flowchart: Connector 92"/>
            <p:cNvSpPr/>
            <p:nvPr/>
          </p:nvSpPr>
          <p:spPr bwMode="auto">
            <a:xfrm>
              <a:off x="236233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Flowchart: Connector 93"/>
            <p:cNvSpPr/>
            <p:nvPr/>
          </p:nvSpPr>
          <p:spPr bwMode="auto">
            <a:xfrm>
              <a:off x="243853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Flowchart: Connector 94"/>
            <p:cNvSpPr/>
            <p:nvPr/>
          </p:nvSpPr>
          <p:spPr bwMode="auto">
            <a:xfrm>
              <a:off x="228613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Flowchart: Connector 95"/>
            <p:cNvSpPr/>
            <p:nvPr/>
          </p:nvSpPr>
          <p:spPr bwMode="auto">
            <a:xfrm>
              <a:off x="2590930" y="3505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Flowchart: Connector 96"/>
            <p:cNvSpPr/>
            <p:nvPr/>
          </p:nvSpPr>
          <p:spPr bwMode="auto">
            <a:xfrm>
              <a:off x="228613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Flowchart: Connector 97"/>
            <p:cNvSpPr/>
            <p:nvPr/>
          </p:nvSpPr>
          <p:spPr bwMode="auto">
            <a:xfrm>
              <a:off x="259093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Flowchart: Connector 98"/>
            <p:cNvSpPr/>
            <p:nvPr/>
          </p:nvSpPr>
          <p:spPr bwMode="auto">
            <a:xfrm>
              <a:off x="228613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Flowchart: Connector 99"/>
            <p:cNvSpPr/>
            <p:nvPr/>
          </p:nvSpPr>
          <p:spPr bwMode="auto">
            <a:xfrm>
              <a:off x="274333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Flowchart: Connector 100"/>
            <p:cNvSpPr/>
            <p:nvPr/>
          </p:nvSpPr>
          <p:spPr bwMode="auto">
            <a:xfrm>
              <a:off x="251473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Flowchart: Connector 101"/>
            <p:cNvSpPr/>
            <p:nvPr/>
          </p:nvSpPr>
          <p:spPr bwMode="auto">
            <a:xfrm>
              <a:off x="2438530" y="3505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Flowchart: Connector 102"/>
            <p:cNvSpPr/>
            <p:nvPr/>
          </p:nvSpPr>
          <p:spPr bwMode="auto">
            <a:xfrm>
              <a:off x="2743330" y="3505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Flowchart: Connector 103"/>
            <p:cNvSpPr/>
            <p:nvPr/>
          </p:nvSpPr>
          <p:spPr bwMode="auto">
            <a:xfrm>
              <a:off x="274333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Flowchart: Connector 104"/>
            <p:cNvSpPr/>
            <p:nvPr/>
          </p:nvSpPr>
          <p:spPr bwMode="auto">
            <a:xfrm>
              <a:off x="236233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Flowchart: Connector 105"/>
            <p:cNvSpPr/>
            <p:nvPr/>
          </p:nvSpPr>
          <p:spPr bwMode="auto">
            <a:xfrm>
              <a:off x="2362330" y="3200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Flowchart: Connector 106"/>
            <p:cNvSpPr/>
            <p:nvPr/>
          </p:nvSpPr>
          <p:spPr bwMode="auto">
            <a:xfrm>
              <a:off x="220993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Flowchart: Connector 107"/>
            <p:cNvSpPr/>
            <p:nvPr/>
          </p:nvSpPr>
          <p:spPr bwMode="auto">
            <a:xfrm>
              <a:off x="259093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Flowchart: Connector 108"/>
            <p:cNvSpPr/>
            <p:nvPr/>
          </p:nvSpPr>
          <p:spPr bwMode="auto">
            <a:xfrm>
              <a:off x="2362330" y="3048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Flowchart: Connector 109"/>
            <p:cNvSpPr/>
            <p:nvPr/>
          </p:nvSpPr>
          <p:spPr bwMode="auto">
            <a:xfrm>
              <a:off x="251473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Flowchart: Connector 110"/>
            <p:cNvSpPr/>
            <p:nvPr/>
          </p:nvSpPr>
          <p:spPr bwMode="auto">
            <a:xfrm>
              <a:off x="236233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Flowchart: Connector 111"/>
            <p:cNvSpPr/>
            <p:nvPr/>
          </p:nvSpPr>
          <p:spPr bwMode="auto">
            <a:xfrm>
              <a:off x="266713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Flowchart: Connector 112"/>
            <p:cNvSpPr/>
            <p:nvPr/>
          </p:nvSpPr>
          <p:spPr bwMode="auto">
            <a:xfrm>
              <a:off x="236233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Flowchart: Connector 113"/>
            <p:cNvSpPr/>
            <p:nvPr/>
          </p:nvSpPr>
          <p:spPr bwMode="auto">
            <a:xfrm>
              <a:off x="266713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Flowchart: Connector 114"/>
            <p:cNvSpPr/>
            <p:nvPr/>
          </p:nvSpPr>
          <p:spPr bwMode="auto">
            <a:xfrm>
              <a:off x="236233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Flowchart: Connector 115"/>
            <p:cNvSpPr/>
            <p:nvPr/>
          </p:nvSpPr>
          <p:spPr bwMode="auto">
            <a:xfrm>
              <a:off x="281953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Flowchart: Connector 116"/>
            <p:cNvSpPr/>
            <p:nvPr/>
          </p:nvSpPr>
          <p:spPr bwMode="auto">
            <a:xfrm>
              <a:off x="259093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Flowchart: Connector 117"/>
            <p:cNvSpPr/>
            <p:nvPr/>
          </p:nvSpPr>
          <p:spPr bwMode="auto">
            <a:xfrm>
              <a:off x="251473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Flowchart: Connector 118"/>
            <p:cNvSpPr/>
            <p:nvPr/>
          </p:nvSpPr>
          <p:spPr bwMode="auto">
            <a:xfrm>
              <a:off x="137173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Flowchart: Connector 119"/>
            <p:cNvSpPr/>
            <p:nvPr/>
          </p:nvSpPr>
          <p:spPr bwMode="auto">
            <a:xfrm>
              <a:off x="198133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Flowchart: Connector 120"/>
            <p:cNvSpPr/>
            <p:nvPr/>
          </p:nvSpPr>
          <p:spPr bwMode="auto">
            <a:xfrm>
              <a:off x="243853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Flowchart: Connector 121"/>
            <p:cNvSpPr/>
            <p:nvPr/>
          </p:nvSpPr>
          <p:spPr bwMode="auto">
            <a:xfrm>
              <a:off x="1752730" y="2438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Flowchart: Connector 122"/>
            <p:cNvSpPr/>
            <p:nvPr/>
          </p:nvSpPr>
          <p:spPr bwMode="auto">
            <a:xfrm>
              <a:off x="16003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Flowchart: Connector 123"/>
            <p:cNvSpPr/>
            <p:nvPr/>
          </p:nvSpPr>
          <p:spPr bwMode="auto">
            <a:xfrm>
              <a:off x="198133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Flowchart: Connector 124"/>
            <p:cNvSpPr/>
            <p:nvPr/>
          </p:nvSpPr>
          <p:spPr bwMode="auto">
            <a:xfrm>
              <a:off x="1676530" y="2286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Flowchart: Connector 125"/>
            <p:cNvSpPr/>
            <p:nvPr/>
          </p:nvSpPr>
          <p:spPr bwMode="auto">
            <a:xfrm>
              <a:off x="190513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Flowchart: Connector 126"/>
            <p:cNvSpPr/>
            <p:nvPr/>
          </p:nvSpPr>
          <p:spPr bwMode="auto">
            <a:xfrm>
              <a:off x="175273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Flowchart: Connector 127"/>
            <p:cNvSpPr/>
            <p:nvPr/>
          </p:nvSpPr>
          <p:spPr bwMode="auto">
            <a:xfrm>
              <a:off x="20575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Flowchart: Connector 129"/>
            <p:cNvSpPr/>
            <p:nvPr/>
          </p:nvSpPr>
          <p:spPr bwMode="auto">
            <a:xfrm>
              <a:off x="205753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Flowchart: Connector 131"/>
            <p:cNvSpPr/>
            <p:nvPr/>
          </p:nvSpPr>
          <p:spPr bwMode="auto">
            <a:xfrm>
              <a:off x="220993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Flowchart: Connector 133"/>
            <p:cNvSpPr/>
            <p:nvPr/>
          </p:nvSpPr>
          <p:spPr bwMode="auto">
            <a:xfrm>
              <a:off x="19051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Flowchart: Connector 134"/>
            <p:cNvSpPr/>
            <p:nvPr/>
          </p:nvSpPr>
          <p:spPr bwMode="auto">
            <a:xfrm>
              <a:off x="22099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Flowchart: Connector 135"/>
            <p:cNvSpPr/>
            <p:nvPr/>
          </p:nvSpPr>
          <p:spPr bwMode="auto">
            <a:xfrm>
              <a:off x="220993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Flowchart: Connector 136"/>
            <p:cNvSpPr/>
            <p:nvPr/>
          </p:nvSpPr>
          <p:spPr bwMode="auto">
            <a:xfrm>
              <a:off x="182893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Flowchart: Connector 137"/>
            <p:cNvSpPr/>
            <p:nvPr/>
          </p:nvSpPr>
          <p:spPr bwMode="auto">
            <a:xfrm>
              <a:off x="2438530" y="2819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Flowchart: Connector 138"/>
            <p:cNvSpPr/>
            <p:nvPr/>
          </p:nvSpPr>
          <p:spPr bwMode="auto">
            <a:xfrm>
              <a:off x="228613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Flowchart: Connector 139"/>
            <p:cNvSpPr/>
            <p:nvPr/>
          </p:nvSpPr>
          <p:spPr bwMode="auto">
            <a:xfrm>
              <a:off x="266713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Flowchart: Connector 140"/>
            <p:cNvSpPr/>
            <p:nvPr/>
          </p:nvSpPr>
          <p:spPr bwMode="auto">
            <a:xfrm>
              <a:off x="2438530" y="2667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Flowchart: Connector 141"/>
            <p:cNvSpPr/>
            <p:nvPr/>
          </p:nvSpPr>
          <p:spPr bwMode="auto">
            <a:xfrm>
              <a:off x="259093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Flowchart: Connector 142"/>
            <p:cNvSpPr/>
            <p:nvPr/>
          </p:nvSpPr>
          <p:spPr bwMode="auto">
            <a:xfrm>
              <a:off x="243853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Flowchart: Connector 143"/>
            <p:cNvSpPr/>
            <p:nvPr/>
          </p:nvSpPr>
          <p:spPr bwMode="auto">
            <a:xfrm>
              <a:off x="114313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Flowchart: Connector 144"/>
            <p:cNvSpPr/>
            <p:nvPr/>
          </p:nvSpPr>
          <p:spPr bwMode="auto">
            <a:xfrm>
              <a:off x="243853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Flowchart: Connector 145"/>
            <p:cNvSpPr/>
            <p:nvPr/>
          </p:nvSpPr>
          <p:spPr bwMode="auto">
            <a:xfrm>
              <a:off x="220993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Flowchart: Connector 146"/>
            <p:cNvSpPr/>
            <p:nvPr/>
          </p:nvSpPr>
          <p:spPr bwMode="auto">
            <a:xfrm>
              <a:off x="24385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Flowchart: Connector 147"/>
            <p:cNvSpPr/>
            <p:nvPr/>
          </p:nvSpPr>
          <p:spPr bwMode="auto">
            <a:xfrm>
              <a:off x="152413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Flowchart: Connector 149"/>
            <p:cNvSpPr/>
            <p:nvPr/>
          </p:nvSpPr>
          <p:spPr bwMode="auto">
            <a:xfrm>
              <a:off x="259093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Flowchart: Connector 150"/>
            <p:cNvSpPr/>
            <p:nvPr/>
          </p:nvSpPr>
          <p:spPr bwMode="auto">
            <a:xfrm>
              <a:off x="1600330" y="3200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Flowchart: Connector 152"/>
            <p:cNvSpPr/>
            <p:nvPr/>
          </p:nvSpPr>
          <p:spPr bwMode="auto">
            <a:xfrm>
              <a:off x="251473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Flowchart: Connector 153"/>
            <p:cNvSpPr/>
            <p:nvPr/>
          </p:nvSpPr>
          <p:spPr bwMode="auto">
            <a:xfrm>
              <a:off x="1447930" y="2438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Flowchart: Connector 154"/>
            <p:cNvSpPr/>
            <p:nvPr/>
          </p:nvSpPr>
          <p:spPr bwMode="auto">
            <a:xfrm>
              <a:off x="12955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Flowchart: Connector 155"/>
            <p:cNvSpPr/>
            <p:nvPr/>
          </p:nvSpPr>
          <p:spPr bwMode="auto">
            <a:xfrm>
              <a:off x="167653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Flowchart: Connector 156"/>
            <p:cNvSpPr/>
            <p:nvPr/>
          </p:nvSpPr>
          <p:spPr bwMode="auto">
            <a:xfrm>
              <a:off x="1447930" y="2286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Flowchart: Connector 157"/>
            <p:cNvSpPr/>
            <p:nvPr/>
          </p:nvSpPr>
          <p:spPr bwMode="auto">
            <a:xfrm>
              <a:off x="160033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Flowchart: Connector 158"/>
            <p:cNvSpPr/>
            <p:nvPr/>
          </p:nvSpPr>
          <p:spPr bwMode="auto">
            <a:xfrm>
              <a:off x="144793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Flowchart: Connector 159"/>
            <p:cNvSpPr/>
            <p:nvPr/>
          </p:nvSpPr>
          <p:spPr bwMode="auto">
            <a:xfrm>
              <a:off x="17527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Flowchart: Connector 160"/>
            <p:cNvSpPr/>
            <p:nvPr/>
          </p:nvSpPr>
          <p:spPr bwMode="auto">
            <a:xfrm>
              <a:off x="144793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Flowchart: Connector 161"/>
            <p:cNvSpPr/>
            <p:nvPr/>
          </p:nvSpPr>
          <p:spPr bwMode="auto">
            <a:xfrm>
              <a:off x="175273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Flowchart: Connector 163"/>
            <p:cNvSpPr/>
            <p:nvPr/>
          </p:nvSpPr>
          <p:spPr bwMode="auto">
            <a:xfrm>
              <a:off x="1905130" y="2438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" name="Flowchart: Connector 165"/>
            <p:cNvSpPr/>
            <p:nvPr/>
          </p:nvSpPr>
          <p:spPr bwMode="auto">
            <a:xfrm>
              <a:off x="16003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Flowchart: Connector 166"/>
            <p:cNvSpPr/>
            <p:nvPr/>
          </p:nvSpPr>
          <p:spPr bwMode="auto">
            <a:xfrm>
              <a:off x="19051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Flowchart: Connector 168"/>
            <p:cNvSpPr/>
            <p:nvPr/>
          </p:nvSpPr>
          <p:spPr bwMode="auto">
            <a:xfrm>
              <a:off x="152413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Flowchart: Connector 169"/>
            <p:cNvSpPr/>
            <p:nvPr/>
          </p:nvSpPr>
          <p:spPr bwMode="auto">
            <a:xfrm>
              <a:off x="2133730" y="2286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Flowchart: Connector 170"/>
            <p:cNvSpPr/>
            <p:nvPr/>
          </p:nvSpPr>
          <p:spPr bwMode="auto">
            <a:xfrm>
              <a:off x="198133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Flowchart: Connector 171"/>
            <p:cNvSpPr/>
            <p:nvPr/>
          </p:nvSpPr>
          <p:spPr bwMode="auto">
            <a:xfrm>
              <a:off x="23623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Flowchart: Connector 172"/>
            <p:cNvSpPr/>
            <p:nvPr/>
          </p:nvSpPr>
          <p:spPr bwMode="auto">
            <a:xfrm>
              <a:off x="213373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Flowchart: Connector 173"/>
            <p:cNvSpPr/>
            <p:nvPr/>
          </p:nvSpPr>
          <p:spPr bwMode="auto">
            <a:xfrm>
              <a:off x="2286130" y="2057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Flowchart: Connector 174"/>
            <p:cNvSpPr/>
            <p:nvPr/>
          </p:nvSpPr>
          <p:spPr bwMode="auto">
            <a:xfrm>
              <a:off x="2133730" y="2438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Flowchart: Connector 175"/>
            <p:cNvSpPr/>
            <p:nvPr/>
          </p:nvSpPr>
          <p:spPr bwMode="auto">
            <a:xfrm>
              <a:off x="243853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Flowchart: Connector 176"/>
            <p:cNvSpPr/>
            <p:nvPr/>
          </p:nvSpPr>
          <p:spPr bwMode="auto">
            <a:xfrm>
              <a:off x="2133730" y="1981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Flowchart: Connector 181"/>
            <p:cNvSpPr/>
            <p:nvPr/>
          </p:nvSpPr>
          <p:spPr bwMode="auto">
            <a:xfrm>
              <a:off x="228613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Flowchart: Connector 184"/>
            <p:cNvSpPr/>
            <p:nvPr/>
          </p:nvSpPr>
          <p:spPr bwMode="auto">
            <a:xfrm>
              <a:off x="220993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Flowchart: Connector 185"/>
            <p:cNvSpPr/>
            <p:nvPr/>
          </p:nvSpPr>
          <p:spPr bwMode="auto">
            <a:xfrm>
              <a:off x="251473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Flowchart: Connector 186"/>
            <p:cNvSpPr/>
            <p:nvPr/>
          </p:nvSpPr>
          <p:spPr bwMode="auto">
            <a:xfrm>
              <a:off x="236233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Flowchart: Connector 187"/>
            <p:cNvSpPr/>
            <p:nvPr/>
          </p:nvSpPr>
          <p:spPr bwMode="auto">
            <a:xfrm>
              <a:off x="274333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Flowchart: Connector 188"/>
            <p:cNvSpPr/>
            <p:nvPr/>
          </p:nvSpPr>
          <p:spPr bwMode="auto">
            <a:xfrm>
              <a:off x="251473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Flowchart: Connector 189"/>
            <p:cNvSpPr/>
            <p:nvPr/>
          </p:nvSpPr>
          <p:spPr bwMode="auto">
            <a:xfrm>
              <a:off x="266713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Flowchart: Connector 190"/>
            <p:cNvSpPr/>
            <p:nvPr/>
          </p:nvSpPr>
          <p:spPr bwMode="auto">
            <a:xfrm>
              <a:off x="251473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Flowchart: Connector 191"/>
            <p:cNvSpPr/>
            <p:nvPr/>
          </p:nvSpPr>
          <p:spPr bwMode="auto">
            <a:xfrm>
              <a:off x="281953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Flowchart: Connector 192"/>
            <p:cNvSpPr/>
            <p:nvPr/>
          </p:nvSpPr>
          <p:spPr bwMode="auto">
            <a:xfrm>
              <a:off x="251473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Flowchart: Connector 193"/>
            <p:cNvSpPr/>
            <p:nvPr/>
          </p:nvSpPr>
          <p:spPr bwMode="auto">
            <a:xfrm>
              <a:off x="281953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Flowchart: Connector 194"/>
            <p:cNvSpPr/>
            <p:nvPr/>
          </p:nvSpPr>
          <p:spPr bwMode="auto">
            <a:xfrm>
              <a:off x="251473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6" name="Flowchart: Connector 195"/>
            <p:cNvSpPr/>
            <p:nvPr/>
          </p:nvSpPr>
          <p:spPr bwMode="auto">
            <a:xfrm>
              <a:off x="297193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Flowchart: Connector 196"/>
            <p:cNvSpPr/>
            <p:nvPr/>
          </p:nvSpPr>
          <p:spPr bwMode="auto">
            <a:xfrm>
              <a:off x="274333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Flowchart: Connector 197"/>
            <p:cNvSpPr/>
            <p:nvPr/>
          </p:nvSpPr>
          <p:spPr bwMode="auto">
            <a:xfrm>
              <a:off x="266713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" name="Flowchart: Connector 198"/>
            <p:cNvSpPr/>
            <p:nvPr/>
          </p:nvSpPr>
          <p:spPr bwMode="auto">
            <a:xfrm>
              <a:off x="205753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" name="Flowchart: Connector 199"/>
            <p:cNvSpPr/>
            <p:nvPr/>
          </p:nvSpPr>
          <p:spPr bwMode="auto">
            <a:xfrm>
              <a:off x="152413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Flowchart: Connector 200"/>
            <p:cNvSpPr/>
            <p:nvPr/>
          </p:nvSpPr>
          <p:spPr bwMode="auto">
            <a:xfrm>
              <a:off x="259093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Flowchart: Connector 201"/>
            <p:cNvSpPr/>
            <p:nvPr/>
          </p:nvSpPr>
          <p:spPr bwMode="auto">
            <a:xfrm>
              <a:off x="236233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Flowchart: Connector 202"/>
            <p:cNvSpPr/>
            <p:nvPr/>
          </p:nvSpPr>
          <p:spPr bwMode="auto">
            <a:xfrm>
              <a:off x="228613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Flowchart: Connector 203"/>
            <p:cNvSpPr/>
            <p:nvPr/>
          </p:nvSpPr>
          <p:spPr bwMode="auto">
            <a:xfrm>
              <a:off x="259093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Flowchart: Connector 204"/>
            <p:cNvSpPr/>
            <p:nvPr/>
          </p:nvSpPr>
          <p:spPr bwMode="auto">
            <a:xfrm>
              <a:off x="236233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" name="Flowchart: Connector 205"/>
            <p:cNvSpPr/>
            <p:nvPr/>
          </p:nvSpPr>
          <p:spPr bwMode="auto">
            <a:xfrm>
              <a:off x="2514730" y="4267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Flowchart: Connector 206"/>
            <p:cNvSpPr/>
            <p:nvPr/>
          </p:nvSpPr>
          <p:spPr bwMode="auto">
            <a:xfrm>
              <a:off x="236233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" name="Flowchart: Connector 207"/>
            <p:cNvSpPr/>
            <p:nvPr/>
          </p:nvSpPr>
          <p:spPr bwMode="auto">
            <a:xfrm>
              <a:off x="266713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Flowchart: Connector 208"/>
            <p:cNvSpPr/>
            <p:nvPr/>
          </p:nvSpPr>
          <p:spPr bwMode="auto">
            <a:xfrm>
              <a:off x="236233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Flowchart: Connector 209"/>
            <p:cNvSpPr/>
            <p:nvPr/>
          </p:nvSpPr>
          <p:spPr bwMode="auto">
            <a:xfrm>
              <a:off x="2667130" y="4267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Flowchart: Connector 210"/>
            <p:cNvSpPr/>
            <p:nvPr/>
          </p:nvSpPr>
          <p:spPr bwMode="auto">
            <a:xfrm>
              <a:off x="236233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" name="Flowchart: Connector 211"/>
            <p:cNvSpPr/>
            <p:nvPr/>
          </p:nvSpPr>
          <p:spPr bwMode="auto">
            <a:xfrm>
              <a:off x="281953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" name="Flowchart: Connector 212"/>
            <p:cNvSpPr/>
            <p:nvPr/>
          </p:nvSpPr>
          <p:spPr bwMode="auto">
            <a:xfrm>
              <a:off x="259093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" name="Flowchart: Connector 213"/>
            <p:cNvSpPr/>
            <p:nvPr/>
          </p:nvSpPr>
          <p:spPr bwMode="auto">
            <a:xfrm>
              <a:off x="251473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Flowchart: Connector 214"/>
            <p:cNvSpPr/>
            <p:nvPr/>
          </p:nvSpPr>
          <p:spPr bwMode="auto">
            <a:xfrm>
              <a:off x="281953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" name="Flowchart: Connector 215"/>
            <p:cNvSpPr/>
            <p:nvPr/>
          </p:nvSpPr>
          <p:spPr bwMode="auto">
            <a:xfrm>
              <a:off x="281953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" name="Flowchart: Connector 216"/>
            <p:cNvSpPr/>
            <p:nvPr/>
          </p:nvSpPr>
          <p:spPr bwMode="auto">
            <a:xfrm>
              <a:off x="243853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" name="Flowchart: Connector 217"/>
            <p:cNvSpPr/>
            <p:nvPr/>
          </p:nvSpPr>
          <p:spPr bwMode="auto">
            <a:xfrm>
              <a:off x="2209930" y="5105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" name="Flowchart: Connector 218"/>
            <p:cNvSpPr/>
            <p:nvPr/>
          </p:nvSpPr>
          <p:spPr bwMode="auto">
            <a:xfrm>
              <a:off x="2057530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" name="Flowchart: Connector 219"/>
            <p:cNvSpPr/>
            <p:nvPr/>
          </p:nvSpPr>
          <p:spPr bwMode="auto">
            <a:xfrm>
              <a:off x="243853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" name="Flowchart: Connector 220"/>
            <p:cNvSpPr/>
            <p:nvPr/>
          </p:nvSpPr>
          <p:spPr bwMode="auto">
            <a:xfrm>
              <a:off x="220993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" name="Flowchart: Connector 221"/>
            <p:cNvSpPr/>
            <p:nvPr/>
          </p:nvSpPr>
          <p:spPr bwMode="auto">
            <a:xfrm>
              <a:off x="2362330" y="4876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3" name="Flowchart: Connector 222"/>
            <p:cNvSpPr/>
            <p:nvPr/>
          </p:nvSpPr>
          <p:spPr bwMode="auto">
            <a:xfrm>
              <a:off x="2209930" y="5257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Flowchart: Connector 223"/>
            <p:cNvSpPr/>
            <p:nvPr/>
          </p:nvSpPr>
          <p:spPr bwMode="auto">
            <a:xfrm>
              <a:off x="2514730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" name="Flowchart: Connector 224"/>
            <p:cNvSpPr/>
            <p:nvPr/>
          </p:nvSpPr>
          <p:spPr bwMode="auto">
            <a:xfrm>
              <a:off x="220993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Flowchart: Connector 225"/>
            <p:cNvSpPr/>
            <p:nvPr/>
          </p:nvSpPr>
          <p:spPr bwMode="auto">
            <a:xfrm>
              <a:off x="2514730" y="4876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Flowchart: Connector 226"/>
            <p:cNvSpPr/>
            <p:nvPr/>
          </p:nvSpPr>
          <p:spPr bwMode="auto">
            <a:xfrm>
              <a:off x="2286130" y="4724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8" name="Flowchart: Connector 227"/>
            <p:cNvSpPr/>
            <p:nvPr/>
          </p:nvSpPr>
          <p:spPr bwMode="auto">
            <a:xfrm>
              <a:off x="266713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9" name="Flowchart: Connector 228"/>
            <p:cNvSpPr/>
            <p:nvPr/>
          </p:nvSpPr>
          <p:spPr bwMode="auto">
            <a:xfrm>
              <a:off x="243853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Flowchart: Connector 229"/>
            <p:cNvSpPr/>
            <p:nvPr/>
          </p:nvSpPr>
          <p:spPr bwMode="auto">
            <a:xfrm>
              <a:off x="2362330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1" name="Flowchart: Connector 230"/>
            <p:cNvSpPr/>
            <p:nvPr/>
          </p:nvSpPr>
          <p:spPr bwMode="auto">
            <a:xfrm>
              <a:off x="2667130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2" name="Flowchart: Connector 231"/>
            <p:cNvSpPr/>
            <p:nvPr/>
          </p:nvSpPr>
          <p:spPr bwMode="auto">
            <a:xfrm>
              <a:off x="266713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Flowchart: Connector 232"/>
            <p:cNvSpPr/>
            <p:nvPr/>
          </p:nvSpPr>
          <p:spPr bwMode="auto">
            <a:xfrm>
              <a:off x="228613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" name="Flowchart: Connector 233"/>
            <p:cNvSpPr/>
            <p:nvPr/>
          </p:nvSpPr>
          <p:spPr bwMode="auto">
            <a:xfrm>
              <a:off x="2743330" y="4724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Flowchart: Connector 234"/>
            <p:cNvSpPr/>
            <p:nvPr/>
          </p:nvSpPr>
          <p:spPr bwMode="auto">
            <a:xfrm>
              <a:off x="259093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" name="Flowchart: Connector 235"/>
            <p:cNvSpPr/>
            <p:nvPr/>
          </p:nvSpPr>
          <p:spPr bwMode="auto">
            <a:xfrm>
              <a:off x="297193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7" name="Flowchart: Connector 236"/>
            <p:cNvSpPr/>
            <p:nvPr/>
          </p:nvSpPr>
          <p:spPr bwMode="auto">
            <a:xfrm>
              <a:off x="274333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8" name="Flowchart: Connector 237"/>
            <p:cNvSpPr/>
            <p:nvPr/>
          </p:nvSpPr>
          <p:spPr bwMode="auto">
            <a:xfrm>
              <a:off x="289573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9" name="Flowchart: Connector 238"/>
            <p:cNvSpPr/>
            <p:nvPr/>
          </p:nvSpPr>
          <p:spPr bwMode="auto">
            <a:xfrm>
              <a:off x="2743330" y="4876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0" name="Flowchart: Connector 239"/>
            <p:cNvSpPr/>
            <p:nvPr/>
          </p:nvSpPr>
          <p:spPr bwMode="auto">
            <a:xfrm>
              <a:off x="304813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1" name="Flowchart: Connector 240"/>
            <p:cNvSpPr/>
            <p:nvPr/>
          </p:nvSpPr>
          <p:spPr bwMode="auto">
            <a:xfrm>
              <a:off x="274333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2" name="Flowchart: Connector 241"/>
            <p:cNvSpPr/>
            <p:nvPr/>
          </p:nvSpPr>
          <p:spPr bwMode="auto">
            <a:xfrm>
              <a:off x="304813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3" name="Flowchart: Connector 242"/>
            <p:cNvSpPr/>
            <p:nvPr/>
          </p:nvSpPr>
          <p:spPr bwMode="auto">
            <a:xfrm>
              <a:off x="2743330" y="4267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4" name="Flowchart: Connector 243"/>
            <p:cNvSpPr/>
            <p:nvPr/>
          </p:nvSpPr>
          <p:spPr bwMode="auto">
            <a:xfrm>
              <a:off x="320053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" name="Flowchart: Connector 244"/>
            <p:cNvSpPr/>
            <p:nvPr/>
          </p:nvSpPr>
          <p:spPr bwMode="auto">
            <a:xfrm>
              <a:off x="2971930" y="4267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" name="Flowchart: Connector 245"/>
            <p:cNvSpPr/>
            <p:nvPr/>
          </p:nvSpPr>
          <p:spPr bwMode="auto">
            <a:xfrm>
              <a:off x="289573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7" name="Flowchart: Connector 246"/>
            <p:cNvSpPr/>
            <p:nvPr/>
          </p:nvSpPr>
          <p:spPr bwMode="auto">
            <a:xfrm>
              <a:off x="320053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" name="Flowchart: Connector 247"/>
            <p:cNvSpPr/>
            <p:nvPr/>
          </p:nvSpPr>
          <p:spPr bwMode="auto">
            <a:xfrm>
              <a:off x="304813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" name="Flowchart: Connector 248"/>
            <p:cNvSpPr/>
            <p:nvPr/>
          </p:nvSpPr>
          <p:spPr bwMode="auto">
            <a:xfrm>
              <a:off x="281953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0" name="Flowchart: Connector 249"/>
            <p:cNvSpPr/>
            <p:nvPr/>
          </p:nvSpPr>
          <p:spPr bwMode="auto">
            <a:xfrm>
              <a:off x="259093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1" name="Flowchart: Connector 250"/>
            <p:cNvSpPr/>
            <p:nvPr/>
          </p:nvSpPr>
          <p:spPr bwMode="auto">
            <a:xfrm>
              <a:off x="198133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Flowchart: Connector 251"/>
            <p:cNvSpPr/>
            <p:nvPr/>
          </p:nvSpPr>
          <p:spPr bwMode="auto">
            <a:xfrm>
              <a:off x="281953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3" name="Flowchart: Connector 252"/>
            <p:cNvSpPr/>
            <p:nvPr/>
          </p:nvSpPr>
          <p:spPr bwMode="auto">
            <a:xfrm>
              <a:off x="213373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4" name="Flowchart: Connector 253"/>
            <p:cNvSpPr/>
            <p:nvPr/>
          </p:nvSpPr>
          <p:spPr bwMode="auto">
            <a:xfrm>
              <a:off x="2286130" y="5486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5" name="Flowchart: Connector 254"/>
            <p:cNvSpPr/>
            <p:nvPr/>
          </p:nvSpPr>
          <p:spPr bwMode="auto">
            <a:xfrm>
              <a:off x="274333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" name="Flowchart: Connector 255"/>
            <p:cNvSpPr/>
            <p:nvPr/>
          </p:nvSpPr>
          <p:spPr bwMode="auto">
            <a:xfrm>
              <a:off x="2438530" y="5638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7" name="Flowchart: Connector 256"/>
            <p:cNvSpPr/>
            <p:nvPr/>
          </p:nvSpPr>
          <p:spPr bwMode="auto">
            <a:xfrm>
              <a:off x="213373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8" name="Flowchart: Connector 257"/>
            <p:cNvSpPr/>
            <p:nvPr/>
          </p:nvSpPr>
          <p:spPr bwMode="auto">
            <a:xfrm>
              <a:off x="2438530" y="5486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9" name="Flowchart: Connector 258"/>
            <p:cNvSpPr/>
            <p:nvPr/>
          </p:nvSpPr>
          <p:spPr bwMode="auto">
            <a:xfrm>
              <a:off x="2133730" y="5257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0" name="Flowchart: Connector 259"/>
            <p:cNvSpPr/>
            <p:nvPr/>
          </p:nvSpPr>
          <p:spPr bwMode="auto">
            <a:xfrm>
              <a:off x="2590930" y="5791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1" name="Flowchart: Connector 260"/>
            <p:cNvSpPr/>
            <p:nvPr/>
          </p:nvSpPr>
          <p:spPr bwMode="auto">
            <a:xfrm>
              <a:off x="2362330" y="5257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" name="Flowchart: Connector 261"/>
            <p:cNvSpPr/>
            <p:nvPr/>
          </p:nvSpPr>
          <p:spPr bwMode="auto">
            <a:xfrm>
              <a:off x="2286130" y="5638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" name="Flowchart: Connector 262"/>
            <p:cNvSpPr/>
            <p:nvPr/>
          </p:nvSpPr>
          <p:spPr bwMode="auto">
            <a:xfrm>
              <a:off x="2590930" y="5638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" name="Flowchart: Connector 263"/>
            <p:cNvSpPr/>
            <p:nvPr/>
          </p:nvSpPr>
          <p:spPr bwMode="auto">
            <a:xfrm>
              <a:off x="259093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5" name="Flowchart: Connector 264"/>
            <p:cNvSpPr/>
            <p:nvPr/>
          </p:nvSpPr>
          <p:spPr bwMode="auto">
            <a:xfrm>
              <a:off x="281953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" name="Flowchart: Connector 265"/>
            <p:cNvSpPr/>
            <p:nvPr/>
          </p:nvSpPr>
          <p:spPr bwMode="auto">
            <a:xfrm>
              <a:off x="289573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7" name="Flowchart: Connector 266"/>
            <p:cNvSpPr/>
            <p:nvPr/>
          </p:nvSpPr>
          <p:spPr bwMode="auto">
            <a:xfrm>
              <a:off x="2743330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8" name="Flowchart: Connector 267"/>
            <p:cNvSpPr/>
            <p:nvPr/>
          </p:nvSpPr>
          <p:spPr bwMode="auto">
            <a:xfrm>
              <a:off x="3124330" y="5486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9" name="Flowchart: Connector 268"/>
            <p:cNvSpPr/>
            <p:nvPr/>
          </p:nvSpPr>
          <p:spPr bwMode="auto">
            <a:xfrm>
              <a:off x="2895730" y="5257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0" name="Flowchart: Connector 269"/>
            <p:cNvSpPr/>
            <p:nvPr/>
          </p:nvSpPr>
          <p:spPr bwMode="auto">
            <a:xfrm>
              <a:off x="304813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1" name="Flowchart: Connector 270"/>
            <p:cNvSpPr/>
            <p:nvPr/>
          </p:nvSpPr>
          <p:spPr bwMode="auto">
            <a:xfrm>
              <a:off x="289573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2" name="Flowchart: Connector 271"/>
            <p:cNvSpPr/>
            <p:nvPr/>
          </p:nvSpPr>
          <p:spPr bwMode="auto">
            <a:xfrm>
              <a:off x="3200530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3" name="Flowchart: Connector 272"/>
            <p:cNvSpPr/>
            <p:nvPr/>
          </p:nvSpPr>
          <p:spPr bwMode="auto">
            <a:xfrm>
              <a:off x="2895730" y="5105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4" name="Flowchart: Connector 273"/>
            <p:cNvSpPr/>
            <p:nvPr/>
          </p:nvSpPr>
          <p:spPr bwMode="auto">
            <a:xfrm>
              <a:off x="320053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5" name="Flowchart: Connector 274"/>
            <p:cNvSpPr/>
            <p:nvPr/>
          </p:nvSpPr>
          <p:spPr bwMode="auto">
            <a:xfrm>
              <a:off x="289573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" name="Flowchart: Connector 275"/>
            <p:cNvSpPr/>
            <p:nvPr/>
          </p:nvSpPr>
          <p:spPr bwMode="auto">
            <a:xfrm>
              <a:off x="3352930" y="5486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" name="Flowchart: Connector 276"/>
            <p:cNvSpPr/>
            <p:nvPr/>
          </p:nvSpPr>
          <p:spPr bwMode="auto">
            <a:xfrm>
              <a:off x="312433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8" name="Flowchart: Connector 277"/>
            <p:cNvSpPr/>
            <p:nvPr/>
          </p:nvSpPr>
          <p:spPr bwMode="auto">
            <a:xfrm>
              <a:off x="3048130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9" name="Flowchart: Connector 278"/>
            <p:cNvSpPr/>
            <p:nvPr/>
          </p:nvSpPr>
          <p:spPr bwMode="auto">
            <a:xfrm>
              <a:off x="3352930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0" name="Flowchart: Connector 279"/>
            <p:cNvSpPr/>
            <p:nvPr/>
          </p:nvSpPr>
          <p:spPr bwMode="auto">
            <a:xfrm>
              <a:off x="3352930" y="5105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1" name="Flowchart: Connector 280"/>
            <p:cNvSpPr/>
            <p:nvPr/>
          </p:nvSpPr>
          <p:spPr bwMode="auto">
            <a:xfrm>
              <a:off x="2971930" y="5486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2" name="Flowchart: Connector 281"/>
            <p:cNvSpPr/>
            <p:nvPr/>
          </p:nvSpPr>
          <p:spPr bwMode="auto">
            <a:xfrm>
              <a:off x="175273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4" name="Flowchart: Connector 283"/>
            <p:cNvSpPr/>
            <p:nvPr/>
          </p:nvSpPr>
          <p:spPr bwMode="auto">
            <a:xfrm>
              <a:off x="198133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" name="Flowchart: Connector 285"/>
            <p:cNvSpPr/>
            <p:nvPr/>
          </p:nvSpPr>
          <p:spPr bwMode="auto">
            <a:xfrm>
              <a:off x="190513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" name="Flowchart: Connector 286"/>
            <p:cNvSpPr/>
            <p:nvPr/>
          </p:nvSpPr>
          <p:spPr bwMode="auto">
            <a:xfrm>
              <a:off x="175273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8" name="Flowchart: Connector 287"/>
            <p:cNvSpPr/>
            <p:nvPr/>
          </p:nvSpPr>
          <p:spPr bwMode="auto">
            <a:xfrm>
              <a:off x="205753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0" name="Flowchart: Connector 289"/>
            <p:cNvSpPr/>
            <p:nvPr/>
          </p:nvSpPr>
          <p:spPr bwMode="auto">
            <a:xfrm>
              <a:off x="205753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1" name="Flowchart: Connector 290"/>
            <p:cNvSpPr/>
            <p:nvPr/>
          </p:nvSpPr>
          <p:spPr bwMode="auto">
            <a:xfrm>
              <a:off x="175273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2" name="Flowchart: Connector 291"/>
            <p:cNvSpPr/>
            <p:nvPr/>
          </p:nvSpPr>
          <p:spPr bwMode="auto">
            <a:xfrm>
              <a:off x="220993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" name="Flowchart: Connector 292"/>
            <p:cNvSpPr/>
            <p:nvPr/>
          </p:nvSpPr>
          <p:spPr bwMode="auto">
            <a:xfrm>
              <a:off x="198133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" name="Flowchart: Connector 293"/>
            <p:cNvSpPr/>
            <p:nvPr/>
          </p:nvSpPr>
          <p:spPr bwMode="auto">
            <a:xfrm>
              <a:off x="190513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" name="Flowchart: Connector 294"/>
            <p:cNvSpPr/>
            <p:nvPr/>
          </p:nvSpPr>
          <p:spPr bwMode="auto">
            <a:xfrm>
              <a:off x="220993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" name="Flowchart: Connector 295"/>
            <p:cNvSpPr/>
            <p:nvPr/>
          </p:nvSpPr>
          <p:spPr bwMode="auto">
            <a:xfrm>
              <a:off x="220993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" name="Flowchart: Connector 296"/>
            <p:cNvSpPr/>
            <p:nvPr/>
          </p:nvSpPr>
          <p:spPr bwMode="auto">
            <a:xfrm>
              <a:off x="182893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4" name="TextBox 303"/>
          <p:cNvSpPr txBox="1"/>
          <p:nvPr/>
        </p:nvSpPr>
        <p:spPr>
          <a:xfrm>
            <a:off x="2362200" y="1143000"/>
            <a:ext cx="3842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Chicago Public School (CPS) Locations</a:t>
            </a:r>
            <a:endParaRPr lang="en-US" sz="1600" dirty="0">
              <a:latin typeface="+mn-lt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2362200" y="4648200"/>
            <a:ext cx="301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Data located incorrectly</a:t>
            </a:r>
          </a:p>
        </p:txBody>
      </p:sp>
      <p:grpSp>
        <p:nvGrpSpPr>
          <p:cNvPr id="575" name="Group 574"/>
          <p:cNvGrpSpPr/>
          <p:nvPr/>
        </p:nvGrpSpPr>
        <p:grpSpPr>
          <a:xfrm>
            <a:off x="6172200" y="1371600"/>
            <a:ext cx="2971800" cy="3048000"/>
            <a:chOff x="5105399" y="1752600"/>
            <a:chExt cx="4038601" cy="3886200"/>
          </a:xfrm>
        </p:grpSpPr>
        <p:pic>
          <p:nvPicPr>
            <p:cNvPr id="30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399" y="2057401"/>
              <a:ext cx="4038601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" name="Flowchart: Connector 307"/>
            <p:cNvSpPr/>
            <p:nvPr/>
          </p:nvSpPr>
          <p:spPr bwMode="auto">
            <a:xfrm>
              <a:off x="708660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" name="Flowchart: Connector 308"/>
            <p:cNvSpPr/>
            <p:nvPr/>
          </p:nvSpPr>
          <p:spPr bwMode="auto">
            <a:xfrm>
              <a:off x="701040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" name="Flowchart: Connector 309"/>
            <p:cNvSpPr/>
            <p:nvPr/>
          </p:nvSpPr>
          <p:spPr bwMode="auto">
            <a:xfrm>
              <a:off x="716280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" name="Flowchart: Connector 310"/>
            <p:cNvSpPr/>
            <p:nvPr/>
          </p:nvSpPr>
          <p:spPr bwMode="auto">
            <a:xfrm>
              <a:off x="685800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" name="Flowchart: Connector 311"/>
            <p:cNvSpPr/>
            <p:nvPr/>
          </p:nvSpPr>
          <p:spPr bwMode="auto">
            <a:xfrm>
              <a:off x="716280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3" name="Flowchart: Connector 312"/>
            <p:cNvSpPr/>
            <p:nvPr/>
          </p:nvSpPr>
          <p:spPr bwMode="auto">
            <a:xfrm>
              <a:off x="6858000" y="3200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" name="Flowchart: Connector 313"/>
            <p:cNvSpPr/>
            <p:nvPr/>
          </p:nvSpPr>
          <p:spPr bwMode="auto">
            <a:xfrm>
              <a:off x="731520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" name="Flowchart: Connector 314"/>
            <p:cNvSpPr/>
            <p:nvPr/>
          </p:nvSpPr>
          <p:spPr bwMode="auto">
            <a:xfrm>
              <a:off x="7086600" y="3200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" name="Flowchart: Connector 315"/>
            <p:cNvSpPr/>
            <p:nvPr/>
          </p:nvSpPr>
          <p:spPr bwMode="auto">
            <a:xfrm>
              <a:off x="731520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" name="Flowchart: Connector 316"/>
            <p:cNvSpPr/>
            <p:nvPr/>
          </p:nvSpPr>
          <p:spPr bwMode="auto">
            <a:xfrm>
              <a:off x="731520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" name="Flowchart: Connector 317"/>
            <p:cNvSpPr/>
            <p:nvPr/>
          </p:nvSpPr>
          <p:spPr bwMode="auto">
            <a:xfrm>
              <a:off x="7086600" y="3200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" name="Flowchart: Connector 318"/>
            <p:cNvSpPr/>
            <p:nvPr/>
          </p:nvSpPr>
          <p:spPr bwMode="auto">
            <a:xfrm>
              <a:off x="693420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0" name="Flowchart: Connector 319"/>
            <p:cNvSpPr/>
            <p:nvPr/>
          </p:nvSpPr>
          <p:spPr bwMode="auto">
            <a:xfrm>
              <a:off x="731520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1" name="Flowchart: Connector 320"/>
            <p:cNvSpPr/>
            <p:nvPr/>
          </p:nvSpPr>
          <p:spPr bwMode="auto">
            <a:xfrm>
              <a:off x="7086600" y="3048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2" name="Flowchart: Connector 321"/>
            <p:cNvSpPr/>
            <p:nvPr/>
          </p:nvSpPr>
          <p:spPr bwMode="auto">
            <a:xfrm>
              <a:off x="723900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3" name="Flowchart: Connector 322"/>
            <p:cNvSpPr/>
            <p:nvPr/>
          </p:nvSpPr>
          <p:spPr bwMode="auto">
            <a:xfrm>
              <a:off x="708660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4" name="Flowchart: Connector 323"/>
            <p:cNvSpPr/>
            <p:nvPr/>
          </p:nvSpPr>
          <p:spPr bwMode="auto">
            <a:xfrm>
              <a:off x="739140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5" name="Flowchart: Connector 324"/>
            <p:cNvSpPr/>
            <p:nvPr/>
          </p:nvSpPr>
          <p:spPr bwMode="auto">
            <a:xfrm>
              <a:off x="708660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6" name="Flowchart: Connector 325"/>
            <p:cNvSpPr/>
            <p:nvPr/>
          </p:nvSpPr>
          <p:spPr bwMode="auto">
            <a:xfrm>
              <a:off x="739140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" name="Flowchart: Connector 326"/>
            <p:cNvSpPr/>
            <p:nvPr/>
          </p:nvSpPr>
          <p:spPr bwMode="auto">
            <a:xfrm>
              <a:off x="708660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" name="Flowchart: Connector 327"/>
            <p:cNvSpPr/>
            <p:nvPr/>
          </p:nvSpPr>
          <p:spPr bwMode="auto">
            <a:xfrm>
              <a:off x="754380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9" name="Flowchart: Connector 328"/>
            <p:cNvSpPr/>
            <p:nvPr/>
          </p:nvSpPr>
          <p:spPr bwMode="auto">
            <a:xfrm>
              <a:off x="731520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" name="Flowchart: Connector 329"/>
            <p:cNvSpPr/>
            <p:nvPr/>
          </p:nvSpPr>
          <p:spPr bwMode="auto">
            <a:xfrm>
              <a:off x="723900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1" name="Flowchart: Connector 330"/>
            <p:cNvSpPr/>
            <p:nvPr/>
          </p:nvSpPr>
          <p:spPr bwMode="auto">
            <a:xfrm>
              <a:off x="754380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2" name="Flowchart: Connector 331"/>
            <p:cNvSpPr/>
            <p:nvPr/>
          </p:nvSpPr>
          <p:spPr bwMode="auto">
            <a:xfrm>
              <a:off x="754380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" name="Flowchart: Connector 332"/>
            <p:cNvSpPr/>
            <p:nvPr/>
          </p:nvSpPr>
          <p:spPr bwMode="auto">
            <a:xfrm>
              <a:off x="716280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4" name="Flowchart: Connector 333"/>
            <p:cNvSpPr/>
            <p:nvPr/>
          </p:nvSpPr>
          <p:spPr bwMode="auto">
            <a:xfrm>
              <a:off x="6858000" y="2667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5" name="Flowchart: Connector 334"/>
            <p:cNvSpPr/>
            <p:nvPr/>
          </p:nvSpPr>
          <p:spPr bwMode="auto">
            <a:xfrm>
              <a:off x="670560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6" name="Flowchart: Connector 335"/>
            <p:cNvSpPr/>
            <p:nvPr/>
          </p:nvSpPr>
          <p:spPr bwMode="auto">
            <a:xfrm>
              <a:off x="708660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" name="Flowchart: Connector 336"/>
            <p:cNvSpPr/>
            <p:nvPr/>
          </p:nvSpPr>
          <p:spPr bwMode="auto">
            <a:xfrm>
              <a:off x="685800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" name="Flowchart: Connector 337"/>
            <p:cNvSpPr/>
            <p:nvPr/>
          </p:nvSpPr>
          <p:spPr bwMode="auto">
            <a:xfrm>
              <a:off x="7010400" y="2438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" name="Flowchart: Connector 338"/>
            <p:cNvSpPr/>
            <p:nvPr/>
          </p:nvSpPr>
          <p:spPr bwMode="auto">
            <a:xfrm>
              <a:off x="6858000" y="2819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0" name="Flowchart: Connector 339"/>
            <p:cNvSpPr/>
            <p:nvPr/>
          </p:nvSpPr>
          <p:spPr bwMode="auto">
            <a:xfrm>
              <a:off x="716280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" name="Flowchart: Connector 340"/>
            <p:cNvSpPr/>
            <p:nvPr/>
          </p:nvSpPr>
          <p:spPr bwMode="auto">
            <a:xfrm>
              <a:off x="685800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2" name="Flowchart: Connector 341"/>
            <p:cNvSpPr/>
            <p:nvPr/>
          </p:nvSpPr>
          <p:spPr bwMode="auto">
            <a:xfrm>
              <a:off x="7162800" y="2438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3" name="Flowchart: Connector 342"/>
            <p:cNvSpPr/>
            <p:nvPr/>
          </p:nvSpPr>
          <p:spPr bwMode="auto">
            <a:xfrm>
              <a:off x="685800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4" name="Flowchart: Connector 343"/>
            <p:cNvSpPr/>
            <p:nvPr/>
          </p:nvSpPr>
          <p:spPr bwMode="auto">
            <a:xfrm>
              <a:off x="731520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5" name="Flowchart: Connector 344"/>
            <p:cNvSpPr/>
            <p:nvPr/>
          </p:nvSpPr>
          <p:spPr bwMode="auto">
            <a:xfrm>
              <a:off x="708660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6" name="Flowchart: Connector 345"/>
            <p:cNvSpPr/>
            <p:nvPr/>
          </p:nvSpPr>
          <p:spPr bwMode="auto">
            <a:xfrm>
              <a:off x="701040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" name="Flowchart: Connector 346"/>
            <p:cNvSpPr/>
            <p:nvPr/>
          </p:nvSpPr>
          <p:spPr bwMode="auto">
            <a:xfrm>
              <a:off x="731520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" name="Flowchart: Connector 347"/>
            <p:cNvSpPr/>
            <p:nvPr/>
          </p:nvSpPr>
          <p:spPr bwMode="auto">
            <a:xfrm>
              <a:off x="731520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9" name="Flowchart: Connector 348"/>
            <p:cNvSpPr/>
            <p:nvPr/>
          </p:nvSpPr>
          <p:spPr bwMode="auto">
            <a:xfrm>
              <a:off x="693420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" name="Flowchart: Connector 349"/>
            <p:cNvSpPr/>
            <p:nvPr/>
          </p:nvSpPr>
          <p:spPr bwMode="auto">
            <a:xfrm>
              <a:off x="746760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1" name="Flowchart: Connector 350"/>
            <p:cNvSpPr/>
            <p:nvPr/>
          </p:nvSpPr>
          <p:spPr bwMode="auto">
            <a:xfrm>
              <a:off x="731520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2" name="Flowchart: Connector 351"/>
            <p:cNvSpPr/>
            <p:nvPr/>
          </p:nvSpPr>
          <p:spPr bwMode="auto">
            <a:xfrm>
              <a:off x="769620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3" name="Flowchart: Connector 352"/>
            <p:cNvSpPr/>
            <p:nvPr/>
          </p:nvSpPr>
          <p:spPr bwMode="auto">
            <a:xfrm>
              <a:off x="746760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4" name="Flowchart: Connector 353"/>
            <p:cNvSpPr/>
            <p:nvPr/>
          </p:nvSpPr>
          <p:spPr bwMode="auto">
            <a:xfrm>
              <a:off x="762000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5" name="Flowchart: Connector 354"/>
            <p:cNvSpPr/>
            <p:nvPr/>
          </p:nvSpPr>
          <p:spPr bwMode="auto">
            <a:xfrm>
              <a:off x="746760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" name="Flowchart: Connector 355"/>
            <p:cNvSpPr/>
            <p:nvPr/>
          </p:nvSpPr>
          <p:spPr bwMode="auto">
            <a:xfrm>
              <a:off x="777240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" name="Flowchart: Connector 356"/>
            <p:cNvSpPr/>
            <p:nvPr/>
          </p:nvSpPr>
          <p:spPr bwMode="auto">
            <a:xfrm>
              <a:off x="746760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" name="Flowchart: Connector 357"/>
            <p:cNvSpPr/>
            <p:nvPr/>
          </p:nvSpPr>
          <p:spPr bwMode="auto">
            <a:xfrm>
              <a:off x="777240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9" name="Flowchart: Connector 358"/>
            <p:cNvSpPr/>
            <p:nvPr/>
          </p:nvSpPr>
          <p:spPr bwMode="auto">
            <a:xfrm>
              <a:off x="746760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0" name="Flowchart: Connector 359"/>
            <p:cNvSpPr/>
            <p:nvPr/>
          </p:nvSpPr>
          <p:spPr bwMode="auto">
            <a:xfrm>
              <a:off x="792480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1" name="Flowchart: Connector 360"/>
            <p:cNvSpPr/>
            <p:nvPr/>
          </p:nvSpPr>
          <p:spPr bwMode="auto">
            <a:xfrm>
              <a:off x="769620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2" name="Flowchart: Connector 361"/>
            <p:cNvSpPr/>
            <p:nvPr/>
          </p:nvSpPr>
          <p:spPr bwMode="auto">
            <a:xfrm>
              <a:off x="762000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3" name="Flowchart: Connector 362"/>
            <p:cNvSpPr/>
            <p:nvPr/>
          </p:nvSpPr>
          <p:spPr bwMode="auto">
            <a:xfrm>
              <a:off x="792480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4" name="Flowchart: Connector 363"/>
            <p:cNvSpPr/>
            <p:nvPr/>
          </p:nvSpPr>
          <p:spPr bwMode="auto">
            <a:xfrm>
              <a:off x="792480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5" name="Flowchart: Connector 364"/>
            <p:cNvSpPr/>
            <p:nvPr/>
          </p:nvSpPr>
          <p:spPr bwMode="auto">
            <a:xfrm>
              <a:off x="754380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6" name="Flowchart: Connector 365"/>
            <p:cNvSpPr/>
            <p:nvPr/>
          </p:nvSpPr>
          <p:spPr bwMode="auto">
            <a:xfrm>
              <a:off x="701040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7" name="Flowchart: Connector 366"/>
            <p:cNvSpPr/>
            <p:nvPr/>
          </p:nvSpPr>
          <p:spPr bwMode="auto">
            <a:xfrm>
              <a:off x="685800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" name="Flowchart: Connector 367"/>
            <p:cNvSpPr/>
            <p:nvPr/>
          </p:nvSpPr>
          <p:spPr bwMode="auto">
            <a:xfrm>
              <a:off x="723900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" name="Flowchart: Connector 368"/>
            <p:cNvSpPr/>
            <p:nvPr/>
          </p:nvSpPr>
          <p:spPr bwMode="auto">
            <a:xfrm>
              <a:off x="7010400" y="4267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" name="Flowchart: Connector 369"/>
            <p:cNvSpPr/>
            <p:nvPr/>
          </p:nvSpPr>
          <p:spPr bwMode="auto">
            <a:xfrm>
              <a:off x="716280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1" name="Flowchart: Connector 370"/>
            <p:cNvSpPr/>
            <p:nvPr/>
          </p:nvSpPr>
          <p:spPr bwMode="auto">
            <a:xfrm>
              <a:off x="701040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2" name="Flowchart: Connector 371"/>
            <p:cNvSpPr/>
            <p:nvPr/>
          </p:nvSpPr>
          <p:spPr bwMode="auto">
            <a:xfrm>
              <a:off x="731520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3" name="Flowchart: Connector 372"/>
            <p:cNvSpPr/>
            <p:nvPr/>
          </p:nvSpPr>
          <p:spPr bwMode="auto">
            <a:xfrm>
              <a:off x="701040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4" name="Flowchart: Connector 373"/>
            <p:cNvSpPr/>
            <p:nvPr/>
          </p:nvSpPr>
          <p:spPr bwMode="auto">
            <a:xfrm>
              <a:off x="731520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5" name="Flowchart: Connector 374"/>
            <p:cNvSpPr/>
            <p:nvPr/>
          </p:nvSpPr>
          <p:spPr bwMode="auto">
            <a:xfrm>
              <a:off x="701040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6" name="Flowchart: Connector 375"/>
            <p:cNvSpPr/>
            <p:nvPr/>
          </p:nvSpPr>
          <p:spPr bwMode="auto">
            <a:xfrm>
              <a:off x="746760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7" name="Flowchart: Connector 376"/>
            <p:cNvSpPr/>
            <p:nvPr/>
          </p:nvSpPr>
          <p:spPr bwMode="auto">
            <a:xfrm>
              <a:off x="723900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" name="Flowchart: Connector 377"/>
            <p:cNvSpPr/>
            <p:nvPr/>
          </p:nvSpPr>
          <p:spPr bwMode="auto">
            <a:xfrm>
              <a:off x="716280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" name="Flowchart: Connector 378"/>
            <p:cNvSpPr/>
            <p:nvPr/>
          </p:nvSpPr>
          <p:spPr bwMode="auto">
            <a:xfrm>
              <a:off x="746760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" name="Flowchart: Connector 379"/>
            <p:cNvSpPr/>
            <p:nvPr/>
          </p:nvSpPr>
          <p:spPr bwMode="auto">
            <a:xfrm>
              <a:off x="746760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" name="Flowchart: Connector 380"/>
            <p:cNvSpPr/>
            <p:nvPr/>
          </p:nvSpPr>
          <p:spPr bwMode="auto">
            <a:xfrm>
              <a:off x="708660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Flowchart: Connector 381"/>
            <p:cNvSpPr/>
            <p:nvPr/>
          </p:nvSpPr>
          <p:spPr bwMode="auto">
            <a:xfrm>
              <a:off x="754380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Flowchart: Connector 382"/>
            <p:cNvSpPr/>
            <p:nvPr/>
          </p:nvSpPr>
          <p:spPr bwMode="auto">
            <a:xfrm>
              <a:off x="739140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4" name="Flowchart: Connector 383"/>
            <p:cNvSpPr/>
            <p:nvPr/>
          </p:nvSpPr>
          <p:spPr bwMode="auto">
            <a:xfrm>
              <a:off x="777240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5" name="Flowchart: Connector 384"/>
            <p:cNvSpPr/>
            <p:nvPr/>
          </p:nvSpPr>
          <p:spPr bwMode="auto">
            <a:xfrm>
              <a:off x="7620000" y="3200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Flowchart: Connector 385"/>
            <p:cNvSpPr/>
            <p:nvPr/>
          </p:nvSpPr>
          <p:spPr bwMode="auto">
            <a:xfrm>
              <a:off x="769620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7" name="Flowchart: Connector 386"/>
            <p:cNvSpPr/>
            <p:nvPr/>
          </p:nvSpPr>
          <p:spPr bwMode="auto">
            <a:xfrm>
              <a:off x="7543800" y="3505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8" name="Flowchart: Connector 387"/>
            <p:cNvSpPr/>
            <p:nvPr/>
          </p:nvSpPr>
          <p:spPr bwMode="auto">
            <a:xfrm>
              <a:off x="784860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" name="Flowchart: Connector 388"/>
            <p:cNvSpPr/>
            <p:nvPr/>
          </p:nvSpPr>
          <p:spPr bwMode="auto">
            <a:xfrm>
              <a:off x="7543800" y="3048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0" name="Flowchart: Connector 389"/>
            <p:cNvSpPr/>
            <p:nvPr/>
          </p:nvSpPr>
          <p:spPr bwMode="auto">
            <a:xfrm>
              <a:off x="784860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1" name="Flowchart: Connector 390"/>
            <p:cNvSpPr/>
            <p:nvPr/>
          </p:nvSpPr>
          <p:spPr bwMode="auto">
            <a:xfrm>
              <a:off x="754380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2" name="Flowchart: Connector 391"/>
            <p:cNvSpPr/>
            <p:nvPr/>
          </p:nvSpPr>
          <p:spPr bwMode="auto">
            <a:xfrm>
              <a:off x="800100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3" name="Flowchart: Connector 392"/>
            <p:cNvSpPr/>
            <p:nvPr/>
          </p:nvSpPr>
          <p:spPr bwMode="auto">
            <a:xfrm>
              <a:off x="777240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4" name="Flowchart: Connector 393"/>
            <p:cNvSpPr/>
            <p:nvPr/>
          </p:nvSpPr>
          <p:spPr bwMode="auto">
            <a:xfrm>
              <a:off x="769620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5" name="Flowchart: Connector 394"/>
            <p:cNvSpPr/>
            <p:nvPr/>
          </p:nvSpPr>
          <p:spPr bwMode="auto">
            <a:xfrm>
              <a:off x="8001000" y="3276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6" name="Flowchart: Connector 395"/>
            <p:cNvSpPr/>
            <p:nvPr/>
          </p:nvSpPr>
          <p:spPr bwMode="auto">
            <a:xfrm>
              <a:off x="8001000" y="3048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7" name="Flowchart: Connector 396"/>
            <p:cNvSpPr/>
            <p:nvPr/>
          </p:nvSpPr>
          <p:spPr bwMode="auto">
            <a:xfrm>
              <a:off x="7620000" y="3429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" name="Flowchart: Connector 397"/>
            <p:cNvSpPr/>
            <p:nvPr/>
          </p:nvSpPr>
          <p:spPr bwMode="auto">
            <a:xfrm>
              <a:off x="762000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" name="Flowchart: Connector 398"/>
            <p:cNvSpPr/>
            <p:nvPr/>
          </p:nvSpPr>
          <p:spPr bwMode="auto">
            <a:xfrm>
              <a:off x="746760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" name="Flowchart: Connector 399"/>
            <p:cNvSpPr/>
            <p:nvPr/>
          </p:nvSpPr>
          <p:spPr bwMode="auto">
            <a:xfrm>
              <a:off x="7848600" y="3048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" name="Flowchart: Connector 400"/>
            <p:cNvSpPr/>
            <p:nvPr/>
          </p:nvSpPr>
          <p:spPr bwMode="auto">
            <a:xfrm>
              <a:off x="7620000" y="2819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2" name="Flowchart: Connector 401"/>
            <p:cNvSpPr/>
            <p:nvPr/>
          </p:nvSpPr>
          <p:spPr bwMode="auto">
            <a:xfrm>
              <a:off x="777240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3" name="Flowchart: Connector 402"/>
            <p:cNvSpPr/>
            <p:nvPr/>
          </p:nvSpPr>
          <p:spPr bwMode="auto">
            <a:xfrm>
              <a:off x="7620000" y="3124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4" name="Flowchart: Connector 403"/>
            <p:cNvSpPr/>
            <p:nvPr/>
          </p:nvSpPr>
          <p:spPr bwMode="auto">
            <a:xfrm>
              <a:off x="792480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5" name="Flowchart: Connector 404"/>
            <p:cNvSpPr/>
            <p:nvPr/>
          </p:nvSpPr>
          <p:spPr bwMode="auto">
            <a:xfrm>
              <a:off x="7620000" y="2667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6" name="Flowchart: Connector 405"/>
            <p:cNvSpPr/>
            <p:nvPr/>
          </p:nvSpPr>
          <p:spPr bwMode="auto">
            <a:xfrm>
              <a:off x="792480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7" name="Flowchart: Connector 406"/>
            <p:cNvSpPr/>
            <p:nvPr/>
          </p:nvSpPr>
          <p:spPr bwMode="auto">
            <a:xfrm>
              <a:off x="762000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8" name="Flowchart: Connector 407"/>
            <p:cNvSpPr/>
            <p:nvPr/>
          </p:nvSpPr>
          <p:spPr bwMode="auto">
            <a:xfrm>
              <a:off x="8077200" y="3048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" name="Flowchart: Connector 408"/>
            <p:cNvSpPr/>
            <p:nvPr/>
          </p:nvSpPr>
          <p:spPr bwMode="auto">
            <a:xfrm>
              <a:off x="784860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" name="Flowchart: Connector 409"/>
            <p:cNvSpPr/>
            <p:nvPr/>
          </p:nvSpPr>
          <p:spPr bwMode="auto">
            <a:xfrm>
              <a:off x="777240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" name="Flowchart: Connector 410"/>
            <p:cNvSpPr/>
            <p:nvPr/>
          </p:nvSpPr>
          <p:spPr bwMode="auto">
            <a:xfrm>
              <a:off x="662940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2" name="Flowchart: Connector 411"/>
            <p:cNvSpPr/>
            <p:nvPr/>
          </p:nvSpPr>
          <p:spPr bwMode="auto">
            <a:xfrm>
              <a:off x="723900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" name="Flowchart: Connector 412"/>
            <p:cNvSpPr/>
            <p:nvPr/>
          </p:nvSpPr>
          <p:spPr bwMode="auto">
            <a:xfrm>
              <a:off x="7696200" y="3048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4" name="Flowchart: Connector 413"/>
            <p:cNvSpPr/>
            <p:nvPr/>
          </p:nvSpPr>
          <p:spPr bwMode="auto">
            <a:xfrm>
              <a:off x="701040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" name="Flowchart: Connector 414"/>
            <p:cNvSpPr/>
            <p:nvPr/>
          </p:nvSpPr>
          <p:spPr bwMode="auto">
            <a:xfrm>
              <a:off x="68580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" name="Flowchart: Connector 415"/>
            <p:cNvSpPr/>
            <p:nvPr/>
          </p:nvSpPr>
          <p:spPr bwMode="auto">
            <a:xfrm>
              <a:off x="7239000" y="2286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" name="Flowchart: Connector 416"/>
            <p:cNvSpPr/>
            <p:nvPr/>
          </p:nvSpPr>
          <p:spPr bwMode="auto">
            <a:xfrm>
              <a:off x="6934200" y="2057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" name="Flowchart: Connector 417"/>
            <p:cNvSpPr/>
            <p:nvPr/>
          </p:nvSpPr>
          <p:spPr bwMode="auto">
            <a:xfrm>
              <a:off x="7162800" y="1981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" name="Flowchart: Connector 418"/>
            <p:cNvSpPr/>
            <p:nvPr/>
          </p:nvSpPr>
          <p:spPr bwMode="auto">
            <a:xfrm>
              <a:off x="701040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" name="Flowchart: Connector 419"/>
            <p:cNvSpPr/>
            <p:nvPr/>
          </p:nvSpPr>
          <p:spPr bwMode="auto">
            <a:xfrm>
              <a:off x="73152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1" name="Flowchart: Connector 420"/>
            <p:cNvSpPr/>
            <p:nvPr/>
          </p:nvSpPr>
          <p:spPr bwMode="auto">
            <a:xfrm>
              <a:off x="7315200" y="1981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2" name="Flowchart: Connector 421"/>
            <p:cNvSpPr/>
            <p:nvPr/>
          </p:nvSpPr>
          <p:spPr bwMode="auto">
            <a:xfrm>
              <a:off x="7467600" y="2286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" name="Flowchart: Connector 422"/>
            <p:cNvSpPr/>
            <p:nvPr/>
          </p:nvSpPr>
          <p:spPr bwMode="auto">
            <a:xfrm>
              <a:off x="71628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" name="Flowchart: Connector 423"/>
            <p:cNvSpPr/>
            <p:nvPr/>
          </p:nvSpPr>
          <p:spPr bwMode="auto">
            <a:xfrm>
              <a:off x="74676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5" name="Flowchart: Connector 424"/>
            <p:cNvSpPr/>
            <p:nvPr/>
          </p:nvSpPr>
          <p:spPr bwMode="auto">
            <a:xfrm>
              <a:off x="7467600" y="1905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6" name="Flowchart: Connector 425"/>
            <p:cNvSpPr/>
            <p:nvPr/>
          </p:nvSpPr>
          <p:spPr bwMode="auto">
            <a:xfrm>
              <a:off x="7086600" y="2286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7" name="Flowchart: Connector 426"/>
            <p:cNvSpPr/>
            <p:nvPr/>
          </p:nvSpPr>
          <p:spPr bwMode="auto">
            <a:xfrm>
              <a:off x="7696200" y="2590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8" name="Flowchart: Connector 427"/>
            <p:cNvSpPr/>
            <p:nvPr/>
          </p:nvSpPr>
          <p:spPr bwMode="auto">
            <a:xfrm>
              <a:off x="754380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9" name="Flowchart: Connector 428"/>
            <p:cNvSpPr/>
            <p:nvPr/>
          </p:nvSpPr>
          <p:spPr bwMode="auto">
            <a:xfrm>
              <a:off x="7924800" y="2667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" name="Flowchart: Connector 429"/>
            <p:cNvSpPr/>
            <p:nvPr/>
          </p:nvSpPr>
          <p:spPr bwMode="auto">
            <a:xfrm>
              <a:off x="7696200" y="2438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" name="Flowchart: Connector 430"/>
            <p:cNvSpPr/>
            <p:nvPr/>
          </p:nvSpPr>
          <p:spPr bwMode="auto">
            <a:xfrm>
              <a:off x="784860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" name="Flowchart: Connector 431"/>
            <p:cNvSpPr/>
            <p:nvPr/>
          </p:nvSpPr>
          <p:spPr bwMode="auto">
            <a:xfrm>
              <a:off x="769620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3" name="Flowchart: Connector 432"/>
            <p:cNvSpPr/>
            <p:nvPr/>
          </p:nvSpPr>
          <p:spPr bwMode="auto">
            <a:xfrm>
              <a:off x="640080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4" name="Flowchart: Connector 433"/>
            <p:cNvSpPr/>
            <p:nvPr/>
          </p:nvSpPr>
          <p:spPr bwMode="auto">
            <a:xfrm>
              <a:off x="7696200" y="2286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5" name="Flowchart: Connector 434"/>
            <p:cNvSpPr/>
            <p:nvPr/>
          </p:nvSpPr>
          <p:spPr bwMode="auto">
            <a:xfrm>
              <a:off x="746760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6" name="Flowchart: Connector 435"/>
            <p:cNvSpPr/>
            <p:nvPr/>
          </p:nvSpPr>
          <p:spPr bwMode="auto">
            <a:xfrm>
              <a:off x="76962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7" name="Flowchart: Connector 436"/>
            <p:cNvSpPr/>
            <p:nvPr/>
          </p:nvSpPr>
          <p:spPr bwMode="auto">
            <a:xfrm>
              <a:off x="6781800" y="2743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8" name="Flowchart: Connector 437"/>
            <p:cNvSpPr/>
            <p:nvPr/>
          </p:nvSpPr>
          <p:spPr bwMode="auto">
            <a:xfrm>
              <a:off x="7848600" y="2514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9" name="Flowchart: Connector 438"/>
            <p:cNvSpPr/>
            <p:nvPr/>
          </p:nvSpPr>
          <p:spPr bwMode="auto">
            <a:xfrm>
              <a:off x="6858000" y="2971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" name="Flowchart: Connector 439"/>
            <p:cNvSpPr/>
            <p:nvPr/>
          </p:nvSpPr>
          <p:spPr bwMode="auto">
            <a:xfrm>
              <a:off x="7772400" y="2667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1" name="Flowchart: Connector 440"/>
            <p:cNvSpPr/>
            <p:nvPr/>
          </p:nvSpPr>
          <p:spPr bwMode="auto">
            <a:xfrm>
              <a:off x="670560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2" name="Flowchart: Connector 441"/>
            <p:cNvSpPr/>
            <p:nvPr/>
          </p:nvSpPr>
          <p:spPr bwMode="auto">
            <a:xfrm>
              <a:off x="65532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3" name="Flowchart: Connector 442"/>
            <p:cNvSpPr/>
            <p:nvPr/>
          </p:nvSpPr>
          <p:spPr bwMode="auto">
            <a:xfrm>
              <a:off x="6934200" y="2286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4" name="Flowchart: Connector 443"/>
            <p:cNvSpPr/>
            <p:nvPr/>
          </p:nvSpPr>
          <p:spPr bwMode="auto">
            <a:xfrm>
              <a:off x="6705600" y="2057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5" name="Flowchart: Connector 444"/>
            <p:cNvSpPr/>
            <p:nvPr/>
          </p:nvSpPr>
          <p:spPr bwMode="auto">
            <a:xfrm>
              <a:off x="6858000" y="1981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6" name="Flowchart: Connector 445"/>
            <p:cNvSpPr/>
            <p:nvPr/>
          </p:nvSpPr>
          <p:spPr bwMode="auto">
            <a:xfrm>
              <a:off x="6705600" y="2362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7" name="Flowchart: Connector 446"/>
            <p:cNvSpPr/>
            <p:nvPr/>
          </p:nvSpPr>
          <p:spPr bwMode="auto">
            <a:xfrm>
              <a:off x="70104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8" name="Flowchart: Connector 447"/>
            <p:cNvSpPr/>
            <p:nvPr/>
          </p:nvSpPr>
          <p:spPr bwMode="auto">
            <a:xfrm>
              <a:off x="6705600" y="1905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9" name="Flowchart: Connector 448"/>
            <p:cNvSpPr/>
            <p:nvPr/>
          </p:nvSpPr>
          <p:spPr bwMode="auto">
            <a:xfrm>
              <a:off x="7010400" y="1981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" name="Flowchart: Connector 449"/>
            <p:cNvSpPr/>
            <p:nvPr/>
          </p:nvSpPr>
          <p:spPr bwMode="auto">
            <a:xfrm>
              <a:off x="716280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1" name="Flowchart: Connector 450"/>
            <p:cNvSpPr/>
            <p:nvPr/>
          </p:nvSpPr>
          <p:spPr bwMode="auto">
            <a:xfrm>
              <a:off x="68580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2" name="Flowchart: Connector 451"/>
            <p:cNvSpPr/>
            <p:nvPr/>
          </p:nvSpPr>
          <p:spPr bwMode="auto">
            <a:xfrm>
              <a:off x="71628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3" name="Flowchart: Connector 452"/>
            <p:cNvSpPr/>
            <p:nvPr/>
          </p:nvSpPr>
          <p:spPr bwMode="auto">
            <a:xfrm>
              <a:off x="6781800" y="2286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4" name="Flowchart: Connector 453"/>
            <p:cNvSpPr/>
            <p:nvPr/>
          </p:nvSpPr>
          <p:spPr bwMode="auto">
            <a:xfrm>
              <a:off x="7391400" y="2057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5" name="Flowchart: Connector 454"/>
            <p:cNvSpPr/>
            <p:nvPr/>
          </p:nvSpPr>
          <p:spPr bwMode="auto">
            <a:xfrm>
              <a:off x="7239000" y="1981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" name="Flowchart: Connector 455"/>
            <p:cNvSpPr/>
            <p:nvPr/>
          </p:nvSpPr>
          <p:spPr bwMode="auto">
            <a:xfrm>
              <a:off x="76200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7" name="Flowchart: Connector 456"/>
            <p:cNvSpPr/>
            <p:nvPr/>
          </p:nvSpPr>
          <p:spPr bwMode="auto">
            <a:xfrm>
              <a:off x="7391400" y="1905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8" name="Flowchart: Connector 457"/>
            <p:cNvSpPr/>
            <p:nvPr/>
          </p:nvSpPr>
          <p:spPr bwMode="auto">
            <a:xfrm>
              <a:off x="7543800" y="1828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9" name="Flowchart: Connector 458"/>
            <p:cNvSpPr/>
            <p:nvPr/>
          </p:nvSpPr>
          <p:spPr bwMode="auto">
            <a:xfrm>
              <a:off x="739140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" name="Flowchart: Connector 459"/>
            <p:cNvSpPr/>
            <p:nvPr/>
          </p:nvSpPr>
          <p:spPr bwMode="auto">
            <a:xfrm>
              <a:off x="7696200" y="1981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" name="Flowchart: Connector 460"/>
            <p:cNvSpPr/>
            <p:nvPr/>
          </p:nvSpPr>
          <p:spPr bwMode="auto">
            <a:xfrm>
              <a:off x="7391400" y="175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2" name="Flowchart: Connector 461"/>
            <p:cNvSpPr/>
            <p:nvPr/>
          </p:nvSpPr>
          <p:spPr bwMode="auto">
            <a:xfrm>
              <a:off x="7543800" y="1981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3" name="Flowchart: Connector 462"/>
            <p:cNvSpPr/>
            <p:nvPr/>
          </p:nvSpPr>
          <p:spPr bwMode="auto">
            <a:xfrm>
              <a:off x="7467600" y="2133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4" name="Flowchart: Connector 463"/>
            <p:cNvSpPr/>
            <p:nvPr/>
          </p:nvSpPr>
          <p:spPr bwMode="auto">
            <a:xfrm>
              <a:off x="777240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5" name="Flowchart: Connector 464"/>
            <p:cNvSpPr/>
            <p:nvPr/>
          </p:nvSpPr>
          <p:spPr bwMode="auto">
            <a:xfrm>
              <a:off x="762000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6" name="Flowchart: Connector 465"/>
            <p:cNvSpPr/>
            <p:nvPr/>
          </p:nvSpPr>
          <p:spPr bwMode="auto">
            <a:xfrm>
              <a:off x="800100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7" name="Flowchart: Connector 466"/>
            <p:cNvSpPr/>
            <p:nvPr/>
          </p:nvSpPr>
          <p:spPr bwMode="auto">
            <a:xfrm>
              <a:off x="777240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8" name="Flowchart: Connector 467"/>
            <p:cNvSpPr/>
            <p:nvPr/>
          </p:nvSpPr>
          <p:spPr bwMode="auto">
            <a:xfrm>
              <a:off x="792480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9" name="Flowchart: Connector 468"/>
            <p:cNvSpPr/>
            <p:nvPr/>
          </p:nvSpPr>
          <p:spPr bwMode="auto">
            <a:xfrm>
              <a:off x="777240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0" name="Flowchart: Connector 469"/>
            <p:cNvSpPr/>
            <p:nvPr/>
          </p:nvSpPr>
          <p:spPr bwMode="auto">
            <a:xfrm>
              <a:off x="807720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" name="Flowchart: Connector 470"/>
            <p:cNvSpPr/>
            <p:nvPr/>
          </p:nvSpPr>
          <p:spPr bwMode="auto">
            <a:xfrm>
              <a:off x="7772400" y="3505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" name="Flowchart: Connector 471"/>
            <p:cNvSpPr/>
            <p:nvPr/>
          </p:nvSpPr>
          <p:spPr bwMode="auto">
            <a:xfrm>
              <a:off x="807720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" name="Flowchart: Connector 472"/>
            <p:cNvSpPr/>
            <p:nvPr/>
          </p:nvSpPr>
          <p:spPr bwMode="auto">
            <a:xfrm>
              <a:off x="777240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" name="Flowchart: Connector 473"/>
            <p:cNvSpPr/>
            <p:nvPr/>
          </p:nvSpPr>
          <p:spPr bwMode="auto">
            <a:xfrm>
              <a:off x="822960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" name="Flowchart: Connector 474"/>
            <p:cNvSpPr/>
            <p:nvPr/>
          </p:nvSpPr>
          <p:spPr bwMode="auto">
            <a:xfrm>
              <a:off x="800100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" name="Flowchart: Connector 475"/>
            <p:cNvSpPr/>
            <p:nvPr/>
          </p:nvSpPr>
          <p:spPr bwMode="auto">
            <a:xfrm>
              <a:off x="792480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" name="Flowchart: Connector 476"/>
            <p:cNvSpPr/>
            <p:nvPr/>
          </p:nvSpPr>
          <p:spPr bwMode="auto">
            <a:xfrm>
              <a:off x="731520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" name="Flowchart: Connector 477"/>
            <p:cNvSpPr/>
            <p:nvPr/>
          </p:nvSpPr>
          <p:spPr bwMode="auto">
            <a:xfrm>
              <a:off x="6781800" y="4267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9" name="Flowchart: Connector 478"/>
            <p:cNvSpPr/>
            <p:nvPr/>
          </p:nvSpPr>
          <p:spPr bwMode="auto">
            <a:xfrm>
              <a:off x="784860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0" name="Flowchart: Connector 479"/>
            <p:cNvSpPr/>
            <p:nvPr/>
          </p:nvSpPr>
          <p:spPr bwMode="auto">
            <a:xfrm>
              <a:off x="7620000" y="4267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" name="Flowchart: Connector 480"/>
            <p:cNvSpPr/>
            <p:nvPr/>
          </p:nvSpPr>
          <p:spPr bwMode="auto">
            <a:xfrm>
              <a:off x="754380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2" name="Flowchart: Connector 481"/>
            <p:cNvSpPr/>
            <p:nvPr/>
          </p:nvSpPr>
          <p:spPr bwMode="auto">
            <a:xfrm>
              <a:off x="784860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3" name="Flowchart: Connector 482"/>
            <p:cNvSpPr/>
            <p:nvPr/>
          </p:nvSpPr>
          <p:spPr bwMode="auto">
            <a:xfrm>
              <a:off x="7620000" y="4114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4" name="Flowchart: Connector 483"/>
            <p:cNvSpPr/>
            <p:nvPr/>
          </p:nvSpPr>
          <p:spPr bwMode="auto">
            <a:xfrm>
              <a:off x="777240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5" name="Flowchart: Connector 484"/>
            <p:cNvSpPr/>
            <p:nvPr/>
          </p:nvSpPr>
          <p:spPr bwMode="auto">
            <a:xfrm>
              <a:off x="762000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6" name="Flowchart: Connector 485"/>
            <p:cNvSpPr/>
            <p:nvPr/>
          </p:nvSpPr>
          <p:spPr bwMode="auto">
            <a:xfrm>
              <a:off x="792480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7" name="Flowchart: Connector 486"/>
            <p:cNvSpPr/>
            <p:nvPr/>
          </p:nvSpPr>
          <p:spPr bwMode="auto">
            <a:xfrm>
              <a:off x="762000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8" name="Flowchart: Connector 487"/>
            <p:cNvSpPr/>
            <p:nvPr/>
          </p:nvSpPr>
          <p:spPr bwMode="auto">
            <a:xfrm>
              <a:off x="792480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9" name="Flowchart: Connector 488"/>
            <p:cNvSpPr/>
            <p:nvPr/>
          </p:nvSpPr>
          <p:spPr bwMode="auto">
            <a:xfrm>
              <a:off x="762000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0" name="Flowchart: Connector 489"/>
            <p:cNvSpPr/>
            <p:nvPr/>
          </p:nvSpPr>
          <p:spPr bwMode="auto">
            <a:xfrm>
              <a:off x="807720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" name="Flowchart: Connector 490"/>
            <p:cNvSpPr/>
            <p:nvPr/>
          </p:nvSpPr>
          <p:spPr bwMode="auto">
            <a:xfrm>
              <a:off x="784860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2" name="Flowchart: Connector 491"/>
            <p:cNvSpPr/>
            <p:nvPr/>
          </p:nvSpPr>
          <p:spPr bwMode="auto">
            <a:xfrm>
              <a:off x="777240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3" name="Flowchart: Connector 492"/>
            <p:cNvSpPr/>
            <p:nvPr/>
          </p:nvSpPr>
          <p:spPr bwMode="auto">
            <a:xfrm>
              <a:off x="807720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4" name="Flowchart: Connector 493"/>
            <p:cNvSpPr/>
            <p:nvPr/>
          </p:nvSpPr>
          <p:spPr bwMode="auto">
            <a:xfrm>
              <a:off x="807720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5" name="Flowchart: Connector 494"/>
            <p:cNvSpPr/>
            <p:nvPr/>
          </p:nvSpPr>
          <p:spPr bwMode="auto">
            <a:xfrm>
              <a:off x="769620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6" name="Flowchart: Connector 495"/>
            <p:cNvSpPr/>
            <p:nvPr/>
          </p:nvSpPr>
          <p:spPr bwMode="auto">
            <a:xfrm>
              <a:off x="7467600" y="4876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7" name="Flowchart: Connector 496"/>
            <p:cNvSpPr/>
            <p:nvPr/>
          </p:nvSpPr>
          <p:spPr bwMode="auto">
            <a:xfrm>
              <a:off x="73152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8" name="Flowchart: Connector 497"/>
            <p:cNvSpPr/>
            <p:nvPr/>
          </p:nvSpPr>
          <p:spPr bwMode="auto">
            <a:xfrm>
              <a:off x="76962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9" name="Flowchart: Connector 498"/>
            <p:cNvSpPr/>
            <p:nvPr/>
          </p:nvSpPr>
          <p:spPr bwMode="auto">
            <a:xfrm>
              <a:off x="7467600" y="4724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0" name="Flowchart: Connector 499"/>
            <p:cNvSpPr/>
            <p:nvPr/>
          </p:nvSpPr>
          <p:spPr bwMode="auto">
            <a:xfrm>
              <a:off x="76200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" name="Flowchart: Connector 500"/>
            <p:cNvSpPr/>
            <p:nvPr/>
          </p:nvSpPr>
          <p:spPr bwMode="auto">
            <a:xfrm>
              <a:off x="7467600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" name="Flowchart: Connector 501"/>
            <p:cNvSpPr/>
            <p:nvPr/>
          </p:nvSpPr>
          <p:spPr bwMode="auto">
            <a:xfrm>
              <a:off x="77724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3" name="Flowchart: Connector 502"/>
            <p:cNvSpPr/>
            <p:nvPr/>
          </p:nvSpPr>
          <p:spPr bwMode="auto">
            <a:xfrm>
              <a:off x="746760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4" name="Flowchart: Connector 503"/>
            <p:cNvSpPr/>
            <p:nvPr/>
          </p:nvSpPr>
          <p:spPr bwMode="auto">
            <a:xfrm>
              <a:off x="77724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5" name="Flowchart: Connector 504"/>
            <p:cNvSpPr/>
            <p:nvPr/>
          </p:nvSpPr>
          <p:spPr bwMode="auto">
            <a:xfrm>
              <a:off x="754380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6" name="Flowchart: Connector 505"/>
            <p:cNvSpPr/>
            <p:nvPr/>
          </p:nvSpPr>
          <p:spPr bwMode="auto">
            <a:xfrm>
              <a:off x="79248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7" name="Flowchart: Connector 506"/>
            <p:cNvSpPr/>
            <p:nvPr/>
          </p:nvSpPr>
          <p:spPr bwMode="auto">
            <a:xfrm>
              <a:off x="769620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8" name="Flowchart: Connector 507"/>
            <p:cNvSpPr/>
            <p:nvPr/>
          </p:nvSpPr>
          <p:spPr bwMode="auto">
            <a:xfrm>
              <a:off x="76200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9" name="Flowchart: Connector 508"/>
            <p:cNvSpPr/>
            <p:nvPr/>
          </p:nvSpPr>
          <p:spPr bwMode="auto">
            <a:xfrm>
              <a:off x="79248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0" name="Flowchart: Connector 509"/>
            <p:cNvSpPr/>
            <p:nvPr/>
          </p:nvSpPr>
          <p:spPr bwMode="auto">
            <a:xfrm>
              <a:off x="792480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1" name="Flowchart: Connector 510"/>
            <p:cNvSpPr/>
            <p:nvPr/>
          </p:nvSpPr>
          <p:spPr bwMode="auto">
            <a:xfrm>
              <a:off x="75438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" name="Flowchart: Connector 511"/>
            <p:cNvSpPr/>
            <p:nvPr/>
          </p:nvSpPr>
          <p:spPr bwMode="auto">
            <a:xfrm>
              <a:off x="800100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" name="Flowchart: Connector 512"/>
            <p:cNvSpPr/>
            <p:nvPr/>
          </p:nvSpPr>
          <p:spPr bwMode="auto">
            <a:xfrm>
              <a:off x="784860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" name="Flowchart: Connector 513"/>
            <p:cNvSpPr/>
            <p:nvPr/>
          </p:nvSpPr>
          <p:spPr bwMode="auto">
            <a:xfrm>
              <a:off x="822960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" name="Flowchart: Connector 514"/>
            <p:cNvSpPr/>
            <p:nvPr/>
          </p:nvSpPr>
          <p:spPr bwMode="auto">
            <a:xfrm>
              <a:off x="800100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" name="Flowchart: Connector 515"/>
            <p:cNvSpPr/>
            <p:nvPr/>
          </p:nvSpPr>
          <p:spPr bwMode="auto">
            <a:xfrm>
              <a:off x="8153400" y="4267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" name="Flowchart: Connector 516"/>
            <p:cNvSpPr/>
            <p:nvPr/>
          </p:nvSpPr>
          <p:spPr bwMode="auto">
            <a:xfrm>
              <a:off x="80010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" name="Flowchart: Connector 517"/>
            <p:cNvSpPr/>
            <p:nvPr/>
          </p:nvSpPr>
          <p:spPr bwMode="auto">
            <a:xfrm>
              <a:off x="830580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" name="Flowchart: Connector 518"/>
            <p:cNvSpPr/>
            <p:nvPr/>
          </p:nvSpPr>
          <p:spPr bwMode="auto">
            <a:xfrm>
              <a:off x="800100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" name="Flowchart: Connector 519"/>
            <p:cNvSpPr/>
            <p:nvPr/>
          </p:nvSpPr>
          <p:spPr bwMode="auto">
            <a:xfrm>
              <a:off x="8305800" y="4267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" name="Flowchart: Connector 520"/>
            <p:cNvSpPr/>
            <p:nvPr/>
          </p:nvSpPr>
          <p:spPr bwMode="auto">
            <a:xfrm>
              <a:off x="800100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" name="Flowchart: Connector 521"/>
            <p:cNvSpPr/>
            <p:nvPr/>
          </p:nvSpPr>
          <p:spPr bwMode="auto">
            <a:xfrm>
              <a:off x="845820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" name="Flowchart: Connector 522"/>
            <p:cNvSpPr/>
            <p:nvPr/>
          </p:nvSpPr>
          <p:spPr bwMode="auto">
            <a:xfrm>
              <a:off x="822960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" name="Flowchart: Connector 523"/>
            <p:cNvSpPr/>
            <p:nvPr/>
          </p:nvSpPr>
          <p:spPr bwMode="auto">
            <a:xfrm>
              <a:off x="815340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" name="Flowchart: Connector 524"/>
            <p:cNvSpPr/>
            <p:nvPr/>
          </p:nvSpPr>
          <p:spPr bwMode="auto">
            <a:xfrm>
              <a:off x="8458200" y="4419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" name="Flowchart: Connector 525"/>
            <p:cNvSpPr/>
            <p:nvPr/>
          </p:nvSpPr>
          <p:spPr bwMode="auto">
            <a:xfrm>
              <a:off x="830580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" name="Flowchart: Connector 526"/>
            <p:cNvSpPr/>
            <p:nvPr/>
          </p:nvSpPr>
          <p:spPr bwMode="auto">
            <a:xfrm>
              <a:off x="8077200" y="4572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" name="Flowchart: Connector 527"/>
            <p:cNvSpPr/>
            <p:nvPr/>
          </p:nvSpPr>
          <p:spPr bwMode="auto">
            <a:xfrm>
              <a:off x="78486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" name="Flowchart: Connector 528"/>
            <p:cNvSpPr/>
            <p:nvPr/>
          </p:nvSpPr>
          <p:spPr bwMode="auto">
            <a:xfrm>
              <a:off x="723900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" name="Flowchart: Connector 529"/>
            <p:cNvSpPr/>
            <p:nvPr/>
          </p:nvSpPr>
          <p:spPr bwMode="auto">
            <a:xfrm>
              <a:off x="80772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" name="Flowchart: Connector 530"/>
            <p:cNvSpPr/>
            <p:nvPr/>
          </p:nvSpPr>
          <p:spPr bwMode="auto">
            <a:xfrm>
              <a:off x="7391400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" name="Flowchart: Connector 531"/>
            <p:cNvSpPr/>
            <p:nvPr/>
          </p:nvSpPr>
          <p:spPr bwMode="auto">
            <a:xfrm>
              <a:off x="7543800" y="5257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" name="Flowchart: Connector 532"/>
            <p:cNvSpPr/>
            <p:nvPr/>
          </p:nvSpPr>
          <p:spPr bwMode="auto">
            <a:xfrm>
              <a:off x="800100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" name="Flowchart: Connector 533"/>
            <p:cNvSpPr/>
            <p:nvPr/>
          </p:nvSpPr>
          <p:spPr bwMode="auto">
            <a:xfrm>
              <a:off x="769620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" name="Flowchart: Connector 534"/>
            <p:cNvSpPr/>
            <p:nvPr/>
          </p:nvSpPr>
          <p:spPr bwMode="auto">
            <a:xfrm>
              <a:off x="739140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" name="Flowchart: Connector 535"/>
            <p:cNvSpPr/>
            <p:nvPr/>
          </p:nvSpPr>
          <p:spPr bwMode="auto">
            <a:xfrm>
              <a:off x="7696200" y="5257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" name="Flowchart: Connector 536"/>
            <p:cNvSpPr/>
            <p:nvPr/>
          </p:nvSpPr>
          <p:spPr bwMode="auto">
            <a:xfrm>
              <a:off x="7391400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" name="Flowchart: Connector 537"/>
            <p:cNvSpPr/>
            <p:nvPr/>
          </p:nvSpPr>
          <p:spPr bwMode="auto">
            <a:xfrm>
              <a:off x="78486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" name="Flowchart: Connector 538"/>
            <p:cNvSpPr/>
            <p:nvPr/>
          </p:nvSpPr>
          <p:spPr bwMode="auto">
            <a:xfrm>
              <a:off x="7620000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" name="Flowchart: Connector 539"/>
            <p:cNvSpPr/>
            <p:nvPr/>
          </p:nvSpPr>
          <p:spPr bwMode="auto">
            <a:xfrm>
              <a:off x="754380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" name="Flowchart: Connector 540"/>
            <p:cNvSpPr/>
            <p:nvPr/>
          </p:nvSpPr>
          <p:spPr bwMode="auto">
            <a:xfrm>
              <a:off x="784860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" name="Flowchart: Connector 541"/>
            <p:cNvSpPr/>
            <p:nvPr/>
          </p:nvSpPr>
          <p:spPr bwMode="auto">
            <a:xfrm>
              <a:off x="784860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" name="Flowchart: Connector 542"/>
            <p:cNvSpPr/>
            <p:nvPr/>
          </p:nvSpPr>
          <p:spPr bwMode="auto">
            <a:xfrm>
              <a:off x="8077200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" name="Flowchart: Connector 543"/>
            <p:cNvSpPr/>
            <p:nvPr/>
          </p:nvSpPr>
          <p:spPr bwMode="auto">
            <a:xfrm>
              <a:off x="8153400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" name="Flowchart: Connector 544"/>
            <p:cNvSpPr/>
            <p:nvPr/>
          </p:nvSpPr>
          <p:spPr bwMode="auto">
            <a:xfrm>
              <a:off x="8001000" y="5105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" name="Flowchart: Connector 545"/>
            <p:cNvSpPr/>
            <p:nvPr/>
          </p:nvSpPr>
          <p:spPr bwMode="auto">
            <a:xfrm>
              <a:off x="8382000" y="5257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" name="Flowchart: Connector 546"/>
            <p:cNvSpPr/>
            <p:nvPr/>
          </p:nvSpPr>
          <p:spPr bwMode="auto">
            <a:xfrm>
              <a:off x="8153400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" name="Flowchart: Connector 547"/>
            <p:cNvSpPr/>
            <p:nvPr/>
          </p:nvSpPr>
          <p:spPr bwMode="auto">
            <a:xfrm>
              <a:off x="83058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" name="Flowchart: Connector 548"/>
            <p:cNvSpPr/>
            <p:nvPr/>
          </p:nvSpPr>
          <p:spPr bwMode="auto">
            <a:xfrm>
              <a:off x="8153400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" name="Flowchart: Connector 549"/>
            <p:cNvSpPr/>
            <p:nvPr/>
          </p:nvSpPr>
          <p:spPr bwMode="auto">
            <a:xfrm>
              <a:off x="8458200" y="5105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" name="Flowchart: Connector 550"/>
            <p:cNvSpPr/>
            <p:nvPr/>
          </p:nvSpPr>
          <p:spPr bwMode="auto">
            <a:xfrm>
              <a:off x="8153400" y="4876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" name="Flowchart: Connector 551"/>
            <p:cNvSpPr/>
            <p:nvPr/>
          </p:nvSpPr>
          <p:spPr bwMode="auto">
            <a:xfrm>
              <a:off x="84582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" name="Flowchart: Connector 552"/>
            <p:cNvSpPr/>
            <p:nvPr/>
          </p:nvSpPr>
          <p:spPr bwMode="auto">
            <a:xfrm>
              <a:off x="8153400" y="4724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4" name="Flowchart: Connector 553"/>
            <p:cNvSpPr/>
            <p:nvPr/>
          </p:nvSpPr>
          <p:spPr bwMode="auto">
            <a:xfrm>
              <a:off x="8610600" y="5257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5" name="Flowchart: Connector 554"/>
            <p:cNvSpPr/>
            <p:nvPr/>
          </p:nvSpPr>
          <p:spPr bwMode="auto">
            <a:xfrm>
              <a:off x="8382000" y="4724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6" name="Flowchart: Connector 555"/>
            <p:cNvSpPr/>
            <p:nvPr/>
          </p:nvSpPr>
          <p:spPr bwMode="auto">
            <a:xfrm>
              <a:off x="8305800" y="5105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7" name="Flowchart: Connector 556"/>
            <p:cNvSpPr/>
            <p:nvPr/>
          </p:nvSpPr>
          <p:spPr bwMode="auto">
            <a:xfrm>
              <a:off x="8610600" y="5105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8" name="Flowchart: Connector 557"/>
            <p:cNvSpPr/>
            <p:nvPr/>
          </p:nvSpPr>
          <p:spPr bwMode="auto">
            <a:xfrm>
              <a:off x="8610600" y="4876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9" name="Flowchart: Connector 558"/>
            <p:cNvSpPr/>
            <p:nvPr/>
          </p:nvSpPr>
          <p:spPr bwMode="auto">
            <a:xfrm>
              <a:off x="8229600" y="5257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0" name="Flowchart: Connector 559"/>
            <p:cNvSpPr/>
            <p:nvPr/>
          </p:nvSpPr>
          <p:spPr bwMode="auto">
            <a:xfrm>
              <a:off x="7010400" y="3810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1" name="Flowchart: Connector 560"/>
            <p:cNvSpPr/>
            <p:nvPr/>
          </p:nvSpPr>
          <p:spPr bwMode="auto">
            <a:xfrm>
              <a:off x="723900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2" name="Flowchart: Connector 561"/>
            <p:cNvSpPr/>
            <p:nvPr/>
          </p:nvSpPr>
          <p:spPr bwMode="auto">
            <a:xfrm>
              <a:off x="716280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3" name="Flowchart: Connector 562"/>
            <p:cNvSpPr/>
            <p:nvPr/>
          </p:nvSpPr>
          <p:spPr bwMode="auto">
            <a:xfrm>
              <a:off x="7010400" y="3962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4" name="Flowchart: Connector 563"/>
            <p:cNvSpPr/>
            <p:nvPr/>
          </p:nvSpPr>
          <p:spPr bwMode="auto">
            <a:xfrm>
              <a:off x="731520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5" name="Flowchart: Connector 564"/>
            <p:cNvSpPr/>
            <p:nvPr/>
          </p:nvSpPr>
          <p:spPr bwMode="auto">
            <a:xfrm>
              <a:off x="7315200" y="3581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6" name="Flowchart: Connector 565"/>
            <p:cNvSpPr/>
            <p:nvPr/>
          </p:nvSpPr>
          <p:spPr bwMode="auto">
            <a:xfrm>
              <a:off x="701040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7" name="Flowchart: Connector 566"/>
            <p:cNvSpPr/>
            <p:nvPr/>
          </p:nvSpPr>
          <p:spPr bwMode="auto">
            <a:xfrm>
              <a:off x="746760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8" name="Flowchart: Connector 567"/>
            <p:cNvSpPr/>
            <p:nvPr/>
          </p:nvSpPr>
          <p:spPr bwMode="auto">
            <a:xfrm>
              <a:off x="7239000" y="3352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9" name="Flowchart: Connector 568"/>
            <p:cNvSpPr/>
            <p:nvPr/>
          </p:nvSpPr>
          <p:spPr bwMode="auto">
            <a:xfrm>
              <a:off x="716280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0" name="Flowchart: Connector 569"/>
            <p:cNvSpPr/>
            <p:nvPr/>
          </p:nvSpPr>
          <p:spPr bwMode="auto">
            <a:xfrm>
              <a:off x="7467600" y="3733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1" name="Flowchart: Connector 570"/>
            <p:cNvSpPr/>
            <p:nvPr/>
          </p:nvSpPr>
          <p:spPr bwMode="auto">
            <a:xfrm>
              <a:off x="7467600" y="3505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2" name="Flowchart: Connector 571"/>
            <p:cNvSpPr/>
            <p:nvPr/>
          </p:nvSpPr>
          <p:spPr bwMode="auto">
            <a:xfrm>
              <a:off x="7086600" y="3886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43" name="Group 842"/>
          <p:cNvGrpSpPr/>
          <p:nvPr/>
        </p:nvGrpSpPr>
        <p:grpSpPr>
          <a:xfrm>
            <a:off x="2286000" y="1600200"/>
            <a:ext cx="3819194" cy="2971800"/>
            <a:chOff x="2286000" y="1905000"/>
            <a:chExt cx="3819194" cy="2971800"/>
          </a:xfrm>
        </p:grpSpPr>
        <p:pic>
          <p:nvPicPr>
            <p:cNvPr id="5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905000"/>
              <a:ext cx="27432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8" name="Flowchart: Connector 577"/>
            <p:cNvSpPr/>
            <p:nvPr/>
          </p:nvSpPr>
          <p:spPr bwMode="auto">
            <a:xfrm>
              <a:off x="4871938" y="334749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9" name="Flowchart: Connector 578"/>
            <p:cNvSpPr/>
            <p:nvPr/>
          </p:nvSpPr>
          <p:spPr bwMode="auto">
            <a:xfrm>
              <a:off x="4813212" y="313378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0" name="Flowchart: Connector 579"/>
            <p:cNvSpPr/>
            <p:nvPr/>
          </p:nvSpPr>
          <p:spPr bwMode="auto">
            <a:xfrm>
              <a:off x="4930665" y="324064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1" name="Flowchart: Connector 580"/>
            <p:cNvSpPr/>
            <p:nvPr/>
          </p:nvSpPr>
          <p:spPr bwMode="auto">
            <a:xfrm>
              <a:off x="4695759" y="308036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2" name="Flowchart: Connector 581"/>
            <p:cNvSpPr/>
            <p:nvPr/>
          </p:nvSpPr>
          <p:spPr bwMode="auto">
            <a:xfrm>
              <a:off x="4930665" y="313378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3" name="Flowchart: Connector 582"/>
            <p:cNvSpPr/>
            <p:nvPr/>
          </p:nvSpPr>
          <p:spPr bwMode="auto">
            <a:xfrm>
              <a:off x="4695759" y="297351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4" name="Flowchart: Connector 583"/>
            <p:cNvSpPr/>
            <p:nvPr/>
          </p:nvSpPr>
          <p:spPr bwMode="auto">
            <a:xfrm>
              <a:off x="5048117" y="334749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5" name="Flowchart: Connector 584"/>
            <p:cNvSpPr/>
            <p:nvPr/>
          </p:nvSpPr>
          <p:spPr bwMode="auto">
            <a:xfrm>
              <a:off x="4871938" y="297351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6" name="Flowchart: Connector 585"/>
            <p:cNvSpPr/>
            <p:nvPr/>
          </p:nvSpPr>
          <p:spPr bwMode="auto">
            <a:xfrm>
              <a:off x="5048117" y="324064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7" name="Flowchart: Connector 586"/>
            <p:cNvSpPr/>
            <p:nvPr/>
          </p:nvSpPr>
          <p:spPr bwMode="auto">
            <a:xfrm>
              <a:off x="5048117" y="308036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8" name="Flowchart: Connector 587"/>
            <p:cNvSpPr/>
            <p:nvPr/>
          </p:nvSpPr>
          <p:spPr bwMode="auto">
            <a:xfrm>
              <a:off x="4871938" y="297351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9" name="Flowchart: Connector 588"/>
            <p:cNvSpPr/>
            <p:nvPr/>
          </p:nvSpPr>
          <p:spPr bwMode="auto">
            <a:xfrm>
              <a:off x="4754485" y="292008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0" name="Flowchart: Connector 589"/>
            <p:cNvSpPr/>
            <p:nvPr/>
          </p:nvSpPr>
          <p:spPr bwMode="auto">
            <a:xfrm>
              <a:off x="5048117" y="302693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1" name="Flowchart: Connector 590"/>
            <p:cNvSpPr/>
            <p:nvPr/>
          </p:nvSpPr>
          <p:spPr bwMode="auto">
            <a:xfrm>
              <a:off x="4871938" y="286666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2" name="Flowchart: Connector 591"/>
            <p:cNvSpPr/>
            <p:nvPr/>
          </p:nvSpPr>
          <p:spPr bwMode="auto">
            <a:xfrm>
              <a:off x="4989391" y="281323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3" name="Flowchart: Connector 592"/>
            <p:cNvSpPr/>
            <p:nvPr/>
          </p:nvSpPr>
          <p:spPr bwMode="auto">
            <a:xfrm>
              <a:off x="4871938" y="308036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4" name="Flowchart: Connector 593"/>
            <p:cNvSpPr/>
            <p:nvPr/>
          </p:nvSpPr>
          <p:spPr bwMode="auto">
            <a:xfrm>
              <a:off x="5106844" y="292008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5" name="Flowchart: Connector 594"/>
            <p:cNvSpPr/>
            <p:nvPr/>
          </p:nvSpPr>
          <p:spPr bwMode="auto">
            <a:xfrm>
              <a:off x="4871938" y="275981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6" name="Flowchart: Connector 595"/>
            <p:cNvSpPr/>
            <p:nvPr/>
          </p:nvSpPr>
          <p:spPr bwMode="auto">
            <a:xfrm>
              <a:off x="5106844" y="281323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7" name="Flowchart: Connector 596"/>
            <p:cNvSpPr/>
            <p:nvPr/>
          </p:nvSpPr>
          <p:spPr bwMode="auto">
            <a:xfrm>
              <a:off x="4871938" y="265295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8" name="Flowchart: Connector 597"/>
            <p:cNvSpPr/>
            <p:nvPr/>
          </p:nvSpPr>
          <p:spPr bwMode="auto">
            <a:xfrm>
              <a:off x="5224297" y="302693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9" name="Flowchart: Connector 598"/>
            <p:cNvSpPr/>
            <p:nvPr/>
          </p:nvSpPr>
          <p:spPr bwMode="auto">
            <a:xfrm>
              <a:off x="5048117" y="265295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0" name="Flowchart: Connector 599"/>
            <p:cNvSpPr/>
            <p:nvPr/>
          </p:nvSpPr>
          <p:spPr bwMode="auto">
            <a:xfrm>
              <a:off x="4989391" y="292008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1" name="Flowchart: Connector 600"/>
            <p:cNvSpPr/>
            <p:nvPr/>
          </p:nvSpPr>
          <p:spPr bwMode="auto">
            <a:xfrm>
              <a:off x="5224297" y="292008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2" name="Flowchart: Connector 601"/>
            <p:cNvSpPr/>
            <p:nvPr/>
          </p:nvSpPr>
          <p:spPr bwMode="auto">
            <a:xfrm>
              <a:off x="5224297" y="275981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3" name="Flowchart: Connector 602"/>
            <p:cNvSpPr/>
            <p:nvPr/>
          </p:nvSpPr>
          <p:spPr bwMode="auto">
            <a:xfrm>
              <a:off x="4930665" y="302693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4" name="Flowchart: Connector 603"/>
            <p:cNvSpPr/>
            <p:nvPr/>
          </p:nvSpPr>
          <p:spPr bwMode="auto">
            <a:xfrm>
              <a:off x="4695759" y="259953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5" name="Flowchart: Connector 604"/>
            <p:cNvSpPr/>
            <p:nvPr/>
          </p:nvSpPr>
          <p:spPr bwMode="auto">
            <a:xfrm>
              <a:off x="4578306" y="254610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6" name="Flowchart: Connector 605"/>
            <p:cNvSpPr/>
            <p:nvPr/>
          </p:nvSpPr>
          <p:spPr bwMode="auto">
            <a:xfrm>
              <a:off x="4871938" y="265295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7" name="Flowchart: Connector 606"/>
            <p:cNvSpPr/>
            <p:nvPr/>
          </p:nvSpPr>
          <p:spPr bwMode="auto">
            <a:xfrm>
              <a:off x="4695759" y="249268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8" name="Flowchart: Connector 607"/>
            <p:cNvSpPr/>
            <p:nvPr/>
          </p:nvSpPr>
          <p:spPr bwMode="auto">
            <a:xfrm>
              <a:off x="4813212" y="243925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9" name="Flowchart: Connector 608"/>
            <p:cNvSpPr/>
            <p:nvPr/>
          </p:nvSpPr>
          <p:spPr bwMode="auto">
            <a:xfrm>
              <a:off x="4695759" y="270638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0" name="Flowchart: Connector 609"/>
            <p:cNvSpPr/>
            <p:nvPr/>
          </p:nvSpPr>
          <p:spPr bwMode="auto">
            <a:xfrm>
              <a:off x="4930665" y="254610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1" name="Flowchart: Connector 610"/>
            <p:cNvSpPr/>
            <p:nvPr/>
          </p:nvSpPr>
          <p:spPr bwMode="auto">
            <a:xfrm>
              <a:off x="4695759" y="238583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2" name="Flowchart: Connector 611"/>
            <p:cNvSpPr/>
            <p:nvPr/>
          </p:nvSpPr>
          <p:spPr bwMode="auto">
            <a:xfrm>
              <a:off x="4930665" y="243925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3" name="Flowchart: Connector 612"/>
            <p:cNvSpPr/>
            <p:nvPr/>
          </p:nvSpPr>
          <p:spPr bwMode="auto">
            <a:xfrm>
              <a:off x="4695759" y="227897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4" name="Flowchart: Connector 613"/>
            <p:cNvSpPr/>
            <p:nvPr/>
          </p:nvSpPr>
          <p:spPr bwMode="auto">
            <a:xfrm>
              <a:off x="5048117" y="265295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" name="Flowchart: Connector 614"/>
            <p:cNvSpPr/>
            <p:nvPr/>
          </p:nvSpPr>
          <p:spPr bwMode="auto">
            <a:xfrm>
              <a:off x="4871938" y="227897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" name="Flowchart: Connector 615"/>
            <p:cNvSpPr/>
            <p:nvPr/>
          </p:nvSpPr>
          <p:spPr bwMode="auto">
            <a:xfrm>
              <a:off x="4813212" y="254610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" name="Flowchart: Connector 616"/>
            <p:cNvSpPr/>
            <p:nvPr/>
          </p:nvSpPr>
          <p:spPr bwMode="auto">
            <a:xfrm>
              <a:off x="5048117" y="254610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" name="Flowchart: Connector 617"/>
            <p:cNvSpPr/>
            <p:nvPr/>
          </p:nvSpPr>
          <p:spPr bwMode="auto">
            <a:xfrm>
              <a:off x="5048117" y="238583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9" name="Flowchart: Connector 618"/>
            <p:cNvSpPr/>
            <p:nvPr/>
          </p:nvSpPr>
          <p:spPr bwMode="auto">
            <a:xfrm>
              <a:off x="4754485" y="265295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0" name="Flowchart: Connector 619"/>
            <p:cNvSpPr/>
            <p:nvPr/>
          </p:nvSpPr>
          <p:spPr bwMode="auto">
            <a:xfrm>
              <a:off x="5165570" y="345434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" name="Flowchart: Connector 620"/>
            <p:cNvSpPr/>
            <p:nvPr/>
          </p:nvSpPr>
          <p:spPr bwMode="auto">
            <a:xfrm>
              <a:off x="5048117" y="340091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2" name="Flowchart: Connector 621"/>
            <p:cNvSpPr/>
            <p:nvPr/>
          </p:nvSpPr>
          <p:spPr bwMode="auto">
            <a:xfrm>
              <a:off x="5341750" y="345434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3" name="Flowchart: Connector 622"/>
            <p:cNvSpPr/>
            <p:nvPr/>
          </p:nvSpPr>
          <p:spPr bwMode="auto">
            <a:xfrm>
              <a:off x="5165570" y="334749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4" name="Flowchart: Connector 623"/>
            <p:cNvSpPr/>
            <p:nvPr/>
          </p:nvSpPr>
          <p:spPr bwMode="auto">
            <a:xfrm>
              <a:off x="5283023" y="329406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5" name="Flowchart: Connector 624"/>
            <p:cNvSpPr/>
            <p:nvPr/>
          </p:nvSpPr>
          <p:spPr bwMode="auto">
            <a:xfrm>
              <a:off x="5165570" y="356119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6" name="Flowchart: Connector 625"/>
            <p:cNvSpPr/>
            <p:nvPr/>
          </p:nvSpPr>
          <p:spPr bwMode="auto">
            <a:xfrm>
              <a:off x="5400476" y="340091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7" name="Flowchart: Connector 626"/>
            <p:cNvSpPr/>
            <p:nvPr/>
          </p:nvSpPr>
          <p:spPr bwMode="auto">
            <a:xfrm>
              <a:off x="5165570" y="324064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8" name="Flowchart: Connector 627"/>
            <p:cNvSpPr/>
            <p:nvPr/>
          </p:nvSpPr>
          <p:spPr bwMode="auto">
            <a:xfrm>
              <a:off x="5400476" y="329406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9" name="Flowchart: Connector 628"/>
            <p:cNvSpPr/>
            <p:nvPr/>
          </p:nvSpPr>
          <p:spPr bwMode="auto">
            <a:xfrm>
              <a:off x="5165570" y="313378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0" name="Flowchart: Connector 629"/>
            <p:cNvSpPr/>
            <p:nvPr/>
          </p:nvSpPr>
          <p:spPr bwMode="auto">
            <a:xfrm>
              <a:off x="5517929" y="350776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1" name="Flowchart: Connector 630"/>
            <p:cNvSpPr/>
            <p:nvPr/>
          </p:nvSpPr>
          <p:spPr bwMode="auto">
            <a:xfrm>
              <a:off x="5341750" y="313378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2" name="Flowchart: Connector 631"/>
            <p:cNvSpPr/>
            <p:nvPr/>
          </p:nvSpPr>
          <p:spPr bwMode="auto">
            <a:xfrm>
              <a:off x="5283023" y="340091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3" name="Flowchart: Connector 632"/>
            <p:cNvSpPr/>
            <p:nvPr/>
          </p:nvSpPr>
          <p:spPr bwMode="auto">
            <a:xfrm>
              <a:off x="5517929" y="340091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4" name="Flowchart: Connector 633"/>
            <p:cNvSpPr/>
            <p:nvPr/>
          </p:nvSpPr>
          <p:spPr bwMode="auto">
            <a:xfrm>
              <a:off x="5517929" y="324064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" name="Flowchart: Connector 634"/>
            <p:cNvSpPr/>
            <p:nvPr/>
          </p:nvSpPr>
          <p:spPr bwMode="auto">
            <a:xfrm>
              <a:off x="5224297" y="350776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6" name="Flowchart: Connector 635"/>
            <p:cNvSpPr/>
            <p:nvPr/>
          </p:nvSpPr>
          <p:spPr bwMode="auto">
            <a:xfrm>
              <a:off x="4813212" y="382832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7" name="Flowchart: Connector 636"/>
            <p:cNvSpPr/>
            <p:nvPr/>
          </p:nvSpPr>
          <p:spPr bwMode="auto">
            <a:xfrm>
              <a:off x="4695759" y="377489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8" name="Flowchart: Connector 637"/>
            <p:cNvSpPr/>
            <p:nvPr/>
          </p:nvSpPr>
          <p:spPr bwMode="auto">
            <a:xfrm>
              <a:off x="4989391" y="388174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9" name="Flowchart: Connector 638"/>
            <p:cNvSpPr/>
            <p:nvPr/>
          </p:nvSpPr>
          <p:spPr bwMode="auto">
            <a:xfrm>
              <a:off x="4813212" y="372147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0" name="Flowchart: Connector 639"/>
            <p:cNvSpPr/>
            <p:nvPr/>
          </p:nvSpPr>
          <p:spPr bwMode="auto">
            <a:xfrm>
              <a:off x="4930665" y="366804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1" name="Flowchart: Connector 640"/>
            <p:cNvSpPr/>
            <p:nvPr/>
          </p:nvSpPr>
          <p:spPr bwMode="auto">
            <a:xfrm>
              <a:off x="4813212" y="393517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2" name="Flowchart: Connector 641"/>
            <p:cNvSpPr/>
            <p:nvPr/>
          </p:nvSpPr>
          <p:spPr bwMode="auto">
            <a:xfrm>
              <a:off x="5048117" y="377489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3" name="Flowchart: Connector 642"/>
            <p:cNvSpPr/>
            <p:nvPr/>
          </p:nvSpPr>
          <p:spPr bwMode="auto">
            <a:xfrm>
              <a:off x="4813212" y="361462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4" name="Flowchart: Connector 643"/>
            <p:cNvSpPr/>
            <p:nvPr/>
          </p:nvSpPr>
          <p:spPr bwMode="auto">
            <a:xfrm>
              <a:off x="5048117" y="366804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" name="Flowchart: Connector 644"/>
            <p:cNvSpPr/>
            <p:nvPr/>
          </p:nvSpPr>
          <p:spPr bwMode="auto">
            <a:xfrm>
              <a:off x="4813212" y="350776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6" name="Flowchart: Connector 645"/>
            <p:cNvSpPr/>
            <p:nvPr/>
          </p:nvSpPr>
          <p:spPr bwMode="auto">
            <a:xfrm>
              <a:off x="5165570" y="388174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7" name="Flowchart: Connector 646"/>
            <p:cNvSpPr/>
            <p:nvPr/>
          </p:nvSpPr>
          <p:spPr bwMode="auto">
            <a:xfrm>
              <a:off x="4989391" y="350776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8" name="Flowchart: Connector 647"/>
            <p:cNvSpPr/>
            <p:nvPr/>
          </p:nvSpPr>
          <p:spPr bwMode="auto">
            <a:xfrm>
              <a:off x="4930665" y="377489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" name="Flowchart: Connector 648"/>
            <p:cNvSpPr/>
            <p:nvPr/>
          </p:nvSpPr>
          <p:spPr bwMode="auto">
            <a:xfrm>
              <a:off x="5165570" y="377489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0" name="Flowchart: Connector 649"/>
            <p:cNvSpPr/>
            <p:nvPr/>
          </p:nvSpPr>
          <p:spPr bwMode="auto">
            <a:xfrm>
              <a:off x="5165570" y="361462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1" name="Flowchart: Connector 650"/>
            <p:cNvSpPr/>
            <p:nvPr/>
          </p:nvSpPr>
          <p:spPr bwMode="auto">
            <a:xfrm>
              <a:off x="4871938" y="388174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2" name="Flowchart: Connector 651"/>
            <p:cNvSpPr/>
            <p:nvPr/>
          </p:nvSpPr>
          <p:spPr bwMode="auto">
            <a:xfrm>
              <a:off x="5224297" y="308036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3" name="Flowchart: Connector 652"/>
            <p:cNvSpPr/>
            <p:nvPr/>
          </p:nvSpPr>
          <p:spPr bwMode="auto">
            <a:xfrm>
              <a:off x="5106844" y="302693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4" name="Flowchart: Connector 653"/>
            <p:cNvSpPr/>
            <p:nvPr/>
          </p:nvSpPr>
          <p:spPr bwMode="auto">
            <a:xfrm>
              <a:off x="5400476" y="313378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" name="Flowchart: Connector 654"/>
            <p:cNvSpPr/>
            <p:nvPr/>
          </p:nvSpPr>
          <p:spPr bwMode="auto">
            <a:xfrm>
              <a:off x="5283023" y="297351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6" name="Flowchart: Connector 655"/>
            <p:cNvSpPr/>
            <p:nvPr/>
          </p:nvSpPr>
          <p:spPr bwMode="auto">
            <a:xfrm>
              <a:off x="5341750" y="292008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" name="Flowchart: Connector 656"/>
            <p:cNvSpPr/>
            <p:nvPr/>
          </p:nvSpPr>
          <p:spPr bwMode="auto">
            <a:xfrm>
              <a:off x="5224297" y="318721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8" name="Flowchart: Connector 657"/>
            <p:cNvSpPr/>
            <p:nvPr/>
          </p:nvSpPr>
          <p:spPr bwMode="auto">
            <a:xfrm>
              <a:off x="5459203" y="302693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9" name="Flowchart: Connector 658"/>
            <p:cNvSpPr/>
            <p:nvPr/>
          </p:nvSpPr>
          <p:spPr bwMode="auto">
            <a:xfrm>
              <a:off x="5224297" y="286666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0" name="Flowchart: Connector 659"/>
            <p:cNvSpPr/>
            <p:nvPr/>
          </p:nvSpPr>
          <p:spPr bwMode="auto">
            <a:xfrm>
              <a:off x="5459203" y="292008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1" name="Flowchart: Connector 660"/>
            <p:cNvSpPr/>
            <p:nvPr/>
          </p:nvSpPr>
          <p:spPr bwMode="auto">
            <a:xfrm>
              <a:off x="5224297" y="275981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2" name="Flowchart: Connector 661"/>
            <p:cNvSpPr/>
            <p:nvPr/>
          </p:nvSpPr>
          <p:spPr bwMode="auto">
            <a:xfrm>
              <a:off x="5576656" y="313378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3" name="Flowchart: Connector 662"/>
            <p:cNvSpPr/>
            <p:nvPr/>
          </p:nvSpPr>
          <p:spPr bwMode="auto">
            <a:xfrm>
              <a:off x="5400476" y="275981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4" name="Flowchart: Connector 663"/>
            <p:cNvSpPr/>
            <p:nvPr/>
          </p:nvSpPr>
          <p:spPr bwMode="auto">
            <a:xfrm>
              <a:off x="5341750" y="302693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" name="Flowchart: Connector 664"/>
            <p:cNvSpPr/>
            <p:nvPr/>
          </p:nvSpPr>
          <p:spPr bwMode="auto">
            <a:xfrm>
              <a:off x="5576656" y="302693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6" name="Flowchart: Connector 665"/>
            <p:cNvSpPr/>
            <p:nvPr/>
          </p:nvSpPr>
          <p:spPr bwMode="auto">
            <a:xfrm>
              <a:off x="5576656" y="286666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7" name="Flowchart: Connector 666"/>
            <p:cNvSpPr/>
            <p:nvPr/>
          </p:nvSpPr>
          <p:spPr bwMode="auto">
            <a:xfrm>
              <a:off x="5283023" y="313378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8" name="Flowchart: Connector 667"/>
            <p:cNvSpPr/>
            <p:nvPr/>
          </p:nvSpPr>
          <p:spPr bwMode="auto">
            <a:xfrm>
              <a:off x="5283023" y="281323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9" name="Flowchart: Connector 668"/>
            <p:cNvSpPr/>
            <p:nvPr/>
          </p:nvSpPr>
          <p:spPr bwMode="auto">
            <a:xfrm>
              <a:off x="5165570" y="275981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0" name="Flowchart: Connector 669"/>
            <p:cNvSpPr/>
            <p:nvPr/>
          </p:nvSpPr>
          <p:spPr bwMode="auto">
            <a:xfrm>
              <a:off x="5459203" y="286666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1" name="Flowchart: Connector 670"/>
            <p:cNvSpPr/>
            <p:nvPr/>
          </p:nvSpPr>
          <p:spPr bwMode="auto">
            <a:xfrm>
              <a:off x="5283023" y="270638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2" name="Flowchart: Connector 671"/>
            <p:cNvSpPr/>
            <p:nvPr/>
          </p:nvSpPr>
          <p:spPr bwMode="auto">
            <a:xfrm>
              <a:off x="5400476" y="265295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3" name="Flowchart: Connector 672"/>
            <p:cNvSpPr/>
            <p:nvPr/>
          </p:nvSpPr>
          <p:spPr bwMode="auto">
            <a:xfrm>
              <a:off x="5283023" y="292008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4" name="Flowchart: Connector 673"/>
            <p:cNvSpPr/>
            <p:nvPr/>
          </p:nvSpPr>
          <p:spPr bwMode="auto">
            <a:xfrm>
              <a:off x="5517929" y="275981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5" name="Flowchart: Connector 674"/>
            <p:cNvSpPr/>
            <p:nvPr/>
          </p:nvSpPr>
          <p:spPr bwMode="auto">
            <a:xfrm>
              <a:off x="5283023" y="259953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" name="Flowchart: Connector 675"/>
            <p:cNvSpPr/>
            <p:nvPr/>
          </p:nvSpPr>
          <p:spPr bwMode="auto">
            <a:xfrm>
              <a:off x="5517929" y="265295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7" name="Flowchart: Connector 676"/>
            <p:cNvSpPr/>
            <p:nvPr/>
          </p:nvSpPr>
          <p:spPr bwMode="auto">
            <a:xfrm>
              <a:off x="5283023" y="249268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8" name="Flowchart: Connector 677"/>
            <p:cNvSpPr/>
            <p:nvPr/>
          </p:nvSpPr>
          <p:spPr bwMode="auto">
            <a:xfrm>
              <a:off x="5635382" y="286666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9" name="Flowchart: Connector 678"/>
            <p:cNvSpPr/>
            <p:nvPr/>
          </p:nvSpPr>
          <p:spPr bwMode="auto">
            <a:xfrm>
              <a:off x="5459203" y="249268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0" name="Flowchart: Connector 679"/>
            <p:cNvSpPr/>
            <p:nvPr/>
          </p:nvSpPr>
          <p:spPr bwMode="auto">
            <a:xfrm>
              <a:off x="5400476" y="275981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1" name="Flowchart: Connector 680"/>
            <p:cNvSpPr/>
            <p:nvPr/>
          </p:nvSpPr>
          <p:spPr bwMode="auto">
            <a:xfrm>
              <a:off x="4519579" y="249268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2" name="Flowchart: Connector 681"/>
            <p:cNvSpPr/>
            <p:nvPr/>
          </p:nvSpPr>
          <p:spPr bwMode="auto">
            <a:xfrm>
              <a:off x="4989391" y="265295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3" name="Flowchart: Connector 682"/>
            <p:cNvSpPr/>
            <p:nvPr/>
          </p:nvSpPr>
          <p:spPr bwMode="auto">
            <a:xfrm>
              <a:off x="5341750" y="286666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4" name="Flowchart: Connector 683"/>
            <p:cNvSpPr/>
            <p:nvPr/>
          </p:nvSpPr>
          <p:spPr bwMode="auto">
            <a:xfrm>
              <a:off x="4813212" y="227897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5" name="Flowchart: Connector 684"/>
            <p:cNvSpPr/>
            <p:nvPr/>
          </p:nvSpPr>
          <p:spPr bwMode="auto">
            <a:xfrm>
              <a:off x="4695759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" name="Flowchart: Connector 685"/>
            <p:cNvSpPr/>
            <p:nvPr/>
          </p:nvSpPr>
          <p:spPr bwMode="auto">
            <a:xfrm>
              <a:off x="4989391" y="233240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7" name="Flowchart: Connector 686"/>
            <p:cNvSpPr/>
            <p:nvPr/>
          </p:nvSpPr>
          <p:spPr bwMode="auto">
            <a:xfrm>
              <a:off x="4754485" y="217212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8" name="Flowchart: Connector 687"/>
            <p:cNvSpPr/>
            <p:nvPr/>
          </p:nvSpPr>
          <p:spPr bwMode="auto">
            <a:xfrm>
              <a:off x="4930665" y="21187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9" name="Flowchart: Connector 688"/>
            <p:cNvSpPr/>
            <p:nvPr/>
          </p:nvSpPr>
          <p:spPr bwMode="auto">
            <a:xfrm>
              <a:off x="4813212" y="238583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0" name="Flowchart: Connector 689"/>
            <p:cNvSpPr/>
            <p:nvPr/>
          </p:nvSpPr>
          <p:spPr bwMode="auto">
            <a:xfrm>
              <a:off x="5048117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1" name="Flowchart: Connector 690"/>
            <p:cNvSpPr/>
            <p:nvPr/>
          </p:nvSpPr>
          <p:spPr bwMode="auto">
            <a:xfrm>
              <a:off x="5048117" y="21187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2" name="Flowchart: Connector 691"/>
            <p:cNvSpPr/>
            <p:nvPr/>
          </p:nvSpPr>
          <p:spPr bwMode="auto">
            <a:xfrm>
              <a:off x="5165570" y="233240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3" name="Flowchart: Connector 692"/>
            <p:cNvSpPr/>
            <p:nvPr/>
          </p:nvSpPr>
          <p:spPr bwMode="auto">
            <a:xfrm>
              <a:off x="4930665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4" name="Flowchart: Connector 693"/>
            <p:cNvSpPr/>
            <p:nvPr/>
          </p:nvSpPr>
          <p:spPr bwMode="auto">
            <a:xfrm>
              <a:off x="5165570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5" name="Flowchart: Connector 694"/>
            <p:cNvSpPr/>
            <p:nvPr/>
          </p:nvSpPr>
          <p:spPr bwMode="auto">
            <a:xfrm>
              <a:off x="5165570" y="206527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" name="Flowchart: Connector 695"/>
            <p:cNvSpPr/>
            <p:nvPr/>
          </p:nvSpPr>
          <p:spPr bwMode="auto">
            <a:xfrm>
              <a:off x="4871938" y="233240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7" name="Flowchart: Connector 696"/>
            <p:cNvSpPr/>
            <p:nvPr/>
          </p:nvSpPr>
          <p:spPr bwMode="auto">
            <a:xfrm>
              <a:off x="5341750" y="254610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8" name="Flowchart: Connector 697"/>
            <p:cNvSpPr/>
            <p:nvPr/>
          </p:nvSpPr>
          <p:spPr bwMode="auto">
            <a:xfrm>
              <a:off x="5224297" y="249268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9" name="Flowchart: Connector 698"/>
            <p:cNvSpPr/>
            <p:nvPr/>
          </p:nvSpPr>
          <p:spPr bwMode="auto">
            <a:xfrm>
              <a:off x="5517929" y="259953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0" name="Flowchart: Connector 699"/>
            <p:cNvSpPr/>
            <p:nvPr/>
          </p:nvSpPr>
          <p:spPr bwMode="auto">
            <a:xfrm>
              <a:off x="5341750" y="243925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1" name="Flowchart: Connector 700"/>
            <p:cNvSpPr/>
            <p:nvPr/>
          </p:nvSpPr>
          <p:spPr bwMode="auto">
            <a:xfrm>
              <a:off x="5459203" y="238583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2" name="Flowchart: Connector 701"/>
            <p:cNvSpPr/>
            <p:nvPr/>
          </p:nvSpPr>
          <p:spPr bwMode="auto">
            <a:xfrm>
              <a:off x="5341750" y="265295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3" name="Flowchart: Connector 702"/>
            <p:cNvSpPr/>
            <p:nvPr/>
          </p:nvSpPr>
          <p:spPr bwMode="auto">
            <a:xfrm>
              <a:off x="4343400" y="249268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4" name="Flowchart: Connector 703"/>
            <p:cNvSpPr/>
            <p:nvPr/>
          </p:nvSpPr>
          <p:spPr bwMode="auto">
            <a:xfrm>
              <a:off x="5341750" y="233240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5" name="Flowchart: Connector 704"/>
            <p:cNvSpPr/>
            <p:nvPr/>
          </p:nvSpPr>
          <p:spPr bwMode="auto">
            <a:xfrm>
              <a:off x="5165570" y="238583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6" name="Flowchart: Connector 705"/>
            <p:cNvSpPr/>
            <p:nvPr/>
          </p:nvSpPr>
          <p:spPr bwMode="auto">
            <a:xfrm>
              <a:off x="5341750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7" name="Flowchart: Connector 706"/>
            <p:cNvSpPr/>
            <p:nvPr/>
          </p:nvSpPr>
          <p:spPr bwMode="auto">
            <a:xfrm>
              <a:off x="4637032" y="265295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8" name="Flowchart: Connector 707"/>
            <p:cNvSpPr/>
            <p:nvPr/>
          </p:nvSpPr>
          <p:spPr bwMode="auto">
            <a:xfrm>
              <a:off x="5459203" y="249268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9" name="Flowchart: Connector 708"/>
            <p:cNvSpPr/>
            <p:nvPr/>
          </p:nvSpPr>
          <p:spPr bwMode="auto">
            <a:xfrm>
              <a:off x="4695759" y="281323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0" name="Flowchart: Connector 709"/>
            <p:cNvSpPr/>
            <p:nvPr/>
          </p:nvSpPr>
          <p:spPr bwMode="auto">
            <a:xfrm>
              <a:off x="5400476" y="259953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1" name="Flowchart: Connector 710"/>
            <p:cNvSpPr/>
            <p:nvPr/>
          </p:nvSpPr>
          <p:spPr bwMode="auto">
            <a:xfrm>
              <a:off x="4578306" y="227897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2" name="Flowchart: Connector 711"/>
            <p:cNvSpPr/>
            <p:nvPr/>
          </p:nvSpPr>
          <p:spPr bwMode="auto">
            <a:xfrm>
              <a:off x="4460853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3" name="Flowchart: Connector 712"/>
            <p:cNvSpPr/>
            <p:nvPr/>
          </p:nvSpPr>
          <p:spPr bwMode="auto">
            <a:xfrm>
              <a:off x="4754485" y="233240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4" name="Flowchart: Connector 713"/>
            <p:cNvSpPr/>
            <p:nvPr/>
          </p:nvSpPr>
          <p:spPr bwMode="auto">
            <a:xfrm>
              <a:off x="4578306" y="217212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5" name="Flowchart: Connector 714"/>
            <p:cNvSpPr/>
            <p:nvPr/>
          </p:nvSpPr>
          <p:spPr bwMode="auto">
            <a:xfrm>
              <a:off x="4695759" y="21187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6" name="Flowchart: Connector 715"/>
            <p:cNvSpPr/>
            <p:nvPr/>
          </p:nvSpPr>
          <p:spPr bwMode="auto">
            <a:xfrm>
              <a:off x="4578306" y="238583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" name="Flowchart: Connector 716"/>
            <p:cNvSpPr/>
            <p:nvPr/>
          </p:nvSpPr>
          <p:spPr bwMode="auto">
            <a:xfrm>
              <a:off x="4813212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" name="Flowchart: Connector 717"/>
            <p:cNvSpPr/>
            <p:nvPr/>
          </p:nvSpPr>
          <p:spPr bwMode="auto">
            <a:xfrm>
              <a:off x="4578306" y="206527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" name="Flowchart: Connector 718"/>
            <p:cNvSpPr/>
            <p:nvPr/>
          </p:nvSpPr>
          <p:spPr bwMode="auto">
            <a:xfrm>
              <a:off x="4813212" y="21187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" name="Flowchart: Connector 719"/>
            <p:cNvSpPr/>
            <p:nvPr/>
          </p:nvSpPr>
          <p:spPr bwMode="auto">
            <a:xfrm>
              <a:off x="4930665" y="227897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" name="Flowchart: Connector 720"/>
            <p:cNvSpPr/>
            <p:nvPr/>
          </p:nvSpPr>
          <p:spPr bwMode="auto">
            <a:xfrm>
              <a:off x="4695759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" name="Flowchart: Connector 721"/>
            <p:cNvSpPr/>
            <p:nvPr/>
          </p:nvSpPr>
          <p:spPr bwMode="auto">
            <a:xfrm>
              <a:off x="4930665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" name="Flowchart: Connector 722"/>
            <p:cNvSpPr/>
            <p:nvPr/>
          </p:nvSpPr>
          <p:spPr bwMode="auto">
            <a:xfrm>
              <a:off x="4637032" y="233240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" name="Flowchart: Connector 723"/>
            <p:cNvSpPr/>
            <p:nvPr/>
          </p:nvSpPr>
          <p:spPr bwMode="auto">
            <a:xfrm>
              <a:off x="5106844" y="217212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" name="Flowchart: Connector 724"/>
            <p:cNvSpPr/>
            <p:nvPr/>
          </p:nvSpPr>
          <p:spPr bwMode="auto">
            <a:xfrm>
              <a:off x="4989391" y="21187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" name="Flowchart: Connector 725"/>
            <p:cNvSpPr/>
            <p:nvPr/>
          </p:nvSpPr>
          <p:spPr bwMode="auto">
            <a:xfrm>
              <a:off x="5283023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" name="Flowchart: Connector 726"/>
            <p:cNvSpPr/>
            <p:nvPr/>
          </p:nvSpPr>
          <p:spPr bwMode="auto">
            <a:xfrm>
              <a:off x="5106844" y="206527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" name="Flowchart: Connector 727"/>
            <p:cNvSpPr/>
            <p:nvPr/>
          </p:nvSpPr>
          <p:spPr bwMode="auto">
            <a:xfrm>
              <a:off x="5224297" y="201185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" name="Flowchart: Connector 728"/>
            <p:cNvSpPr/>
            <p:nvPr/>
          </p:nvSpPr>
          <p:spPr bwMode="auto">
            <a:xfrm>
              <a:off x="5106844" y="227897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" name="Flowchart: Connector 729"/>
            <p:cNvSpPr/>
            <p:nvPr/>
          </p:nvSpPr>
          <p:spPr bwMode="auto">
            <a:xfrm>
              <a:off x="5341750" y="21187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" name="Flowchart: Connector 730"/>
            <p:cNvSpPr/>
            <p:nvPr/>
          </p:nvSpPr>
          <p:spPr bwMode="auto">
            <a:xfrm>
              <a:off x="5106844" y="195842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" name="Flowchart: Connector 731"/>
            <p:cNvSpPr/>
            <p:nvPr/>
          </p:nvSpPr>
          <p:spPr bwMode="auto">
            <a:xfrm>
              <a:off x="5224297" y="21187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" name="Flowchart: Connector 732"/>
            <p:cNvSpPr/>
            <p:nvPr/>
          </p:nvSpPr>
          <p:spPr bwMode="auto">
            <a:xfrm>
              <a:off x="5165570" y="222555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" name="Flowchart: Connector 733"/>
            <p:cNvSpPr/>
            <p:nvPr/>
          </p:nvSpPr>
          <p:spPr bwMode="auto">
            <a:xfrm>
              <a:off x="5400476" y="340091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" name="Flowchart: Connector 734"/>
            <p:cNvSpPr/>
            <p:nvPr/>
          </p:nvSpPr>
          <p:spPr bwMode="auto">
            <a:xfrm>
              <a:off x="5283023" y="334749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" name="Flowchart: Connector 735"/>
            <p:cNvSpPr/>
            <p:nvPr/>
          </p:nvSpPr>
          <p:spPr bwMode="auto">
            <a:xfrm>
              <a:off x="5576656" y="345434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" name="Flowchart: Connector 736"/>
            <p:cNvSpPr/>
            <p:nvPr/>
          </p:nvSpPr>
          <p:spPr bwMode="auto">
            <a:xfrm>
              <a:off x="5400476" y="329406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" name="Flowchart: Connector 737"/>
            <p:cNvSpPr/>
            <p:nvPr/>
          </p:nvSpPr>
          <p:spPr bwMode="auto">
            <a:xfrm>
              <a:off x="5517929" y="324064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" name="Flowchart: Connector 738"/>
            <p:cNvSpPr/>
            <p:nvPr/>
          </p:nvSpPr>
          <p:spPr bwMode="auto">
            <a:xfrm>
              <a:off x="5400476" y="350776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" name="Flowchart: Connector 739"/>
            <p:cNvSpPr/>
            <p:nvPr/>
          </p:nvSpPr>
          <p:spPr bwMode="auto">
            <a:xfrm>
              <a:off x="5635382" y="334749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" name="Flowchart: Connector 740"/>
            <p:cNvSpPr/>
            <p:nvPr/>
          </p:nvSpPr>
          <p:spPr bwMode="auto">
            <a:xfrm>
              <a:off x="5400476" y="318721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" name="Flowchart: Connector 741"/>
            <p:cNvSpPr/>
            <p:nvPr/>
          </p:nvSpPr>
          <p:spPr bwMode="auto">
            <a:xfrm>
              <a:off x="5635382" y="324064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" name="Flowchart: Connector 742"/>
            <p:cNvSpPr/>
            <p:nvPr/>
          </p:nvSpPr>
          <p:spPr bwMode="auto">
            <a:xfrm>
              <a:off x="5400476" y="308036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" name="Flowchart: Connector 743"/>
            <p:cNvSpPr/>
            <p:nvPr/>
          </p:nvSpPr>
          <p:spPr bwMode="auto">
            <a:xfrm>
              <a:off x="5752835" y="345434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5" name="Flowchart: Connector 744"/>
            <p:cNvSpPr/>
            <p:nvPr/>
          </p:nvSpPr>
          <p:spPr bwMode="auto">
            <a:xfrm>
              <a:off x="5576656" y="308036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6" name="Flowchart: Connector 745"/>
            <p:cNvSpPr/>
            <p:nvPr/>
          </p:nvSpPr>
          <p:spPr bwMode="auto">
            <a:xfrm>
              <a:off x="5517929" y="334749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7" name="Flowchart: Connector 746"/>
            <p:cNvSpPr/>
            <p:nvPr/>
          </p:nvSpPr>
          <p:spPr bwMode="auto">
            <a:xfrm>
              <a:off x="5048117" y="345434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8" name="Flowchart: Connector 747"/>
            <p:cNvSpPr/>
            <p:nvPr/>
          </p:nvSpPr>
          <p:spPr bwMode="auto">
            <a:xfrm>
              <a:off x="4637032" y="372147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9" name="Flowchart: Connector 748"/>
            <p:cNvSpPr/>
            <p:nvPr/>
          </p:nvSpPr>
          <p:spPr bwMode="auto">
            <a:xfrm>
              <a:off x="5459203" y="345434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0" name="Flowchart: Connector 749"/>
            <p:cNvSpPr/>
            <p:nvPr/>
          </p:nvSpPr>
          <p:spPr bwMode="auto">
            <a:xfrm>
              <a:off x="5283023" y="372147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1" name="Flowchart: Connector 750"/>
            <p:cNvSpPr/>
            <p:nvPr/>
          </p:nvSpPr>
          <p:spPr bwMode="auto">
            <a:xfrm>
              <a:off x="5224297" y="366804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2" name="Flowchart: Connector 751"/>
            <p:cNvSpPr/>
            <p:nvPr/>
          </p:nvSpPr>
          <p:spPr bwMode="auto">
            <a:xfrm>
              <a:off x="5459203" y="377489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3" name="Flowchart: Connector 752"/>
            <p:cNvSpPr/>
            <p:nvPr/>
          </p:nvSpPr>
          <p:spPr bwMode="auto">
            <a:xfrm>
              <a:off x="5283023" y="361462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" name="Flowchart: Connector 753"/>
            <p:cNvSpPr/>
            <p:nvPr/>
          </p:nvSpPr>
          <p:spPr bwMode="auto">
            <a:xfrm>
              <a:off x="5400476" y="356119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5" name="Flowchart: Connector 754"/>
            <p:cNvSpPr/>
            <p:nvPr/>
          </p:nvSpPr>
          <p:spPr bwMode="auto">
            <a:xfrm>
              <a:off x="5283023" y="382832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6" name="Flowchart: Connector 755"/>
            <p:cNvSpPr/>
            <p:nvPr/>
          </p:nvSpPr>
          <p:spPr bwMode="auto">
            <a:xfrm>
              <a:off x="5517929" y="366804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7" name="Flowchart: Connector 756"/>
            <p:cNvSpPr/>
            <p:nvPr/>
          </p:nvSpPr>
          <p:spPr bwMode="auto">
            <a:xfrm>
              <a:off x="5283023" y="350776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8" name="Flowchart: Connector 757"/>
            <p:cNvSpPr/>
            <p:nvPr/>
          </p:nvSpPr>
          <p:spPr bwMode="auto">
            <a:xfrm>
              <a:off x="5517929" y="356119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9" name="Flowchart: Connector 758"/>
            <p:cNvSpPr/>
            <p:nvPr/>
          </p:nvSpPr>
          <p:spPr bwMode="auto">
            <a:xfrm>
              <a:off x="5283023" y="340091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0" name="Flowchart: Connector 759"/>
            <p:cNvSpPr/>
            <p:nvPr/>
          </p:nvSpPr>
          <p:spPr bwMode="auto">
            <a:xfrm>
              <a:off x="5635382" y="377489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1" name="Flowchart: Connector 760"/>
            <p:cNvSpPr/>
            <p:nvPr/>
          </p:nvSpPr>
          <p:spPr bwMode="auto">
            <a:xfrm>
              <a:off x="5459203" y="340091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2" name="Flowchart: Connector 761"/>
            <p:cNvSpPr/>
            <p:nvPr/>
          </p:nvSpPr>
          <p:spPr bwMode="auto">
            <a:xfrm>
              <a:off x="5400476" y="366804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3" name="Flowchart: Connector 762"/>
            <p:cNvSpPr/>
            <p:nvPr/>
          </p:nvSpPr>
          <p:spPr bwMode="auto">
            <a:xfrm>
              <a:off x="5635382" y="366804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4" name="Flowchart: Connector 763"/>
            <p:cNvSpPr/>
            <p:nvPr/>
          </p:nvSpPr>
          <p:spPr bwMode="auto">
            <a:xfrm>
              <a:off x="5635382" y="350776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5" name="Flowchart: Connector 764"/>
            <p:cNvSpPr/>
            <p:nvPr/>
          </p:nvSpPr>
          <p:spPr bwMode="auto">
            <a:xfrm>
              <a:off x="5341750" y="377489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6" name="Flowchart: Connector 765"/>
            <p:cNvSpPr/>
            <p:nvPr/>
          </p:nvSpPr>
          <p:spPr bwMode="auto">
            <a:xfrm>
              <a:off x="5165570" y="414887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7" name="Flowchart: Connector 766"/>
            <p:cNvSpPr/>
            <p:nvPr/>
          </p:nvSpPr>
          <p:spPr bwMode="auto">
            <a:xfrm>
              <a:off x="5048117" y="409545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" name="Flowchart: Connector 767"/>
            <p:cNvSpPr/>
            <p:nvPr/>
          </p:nvSpPr>
          <p:spPr bwMode="auto">
            <a:xfrm>
              <a:off x="5341750" y="42023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9" name="Flowchart: Connector 768"/>
            <p:cNvSpPr/>
            <p:nvPr/>
          </p:nvSpPr>
          <p:spPr bwMode="auto">
            <a:xfrm>
              <a:off x="5165570" y="404202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0" name="Flowchart: Connector 769"/>
            <p:cNvSpPr/>
            <p:nvPr/>
          </p:nvSpPr>
          <p:spPr bwMode="auto">
            <a:xfrm>
              <a:off x="5283023" y="398859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1" name="Flowchart: Connector 770"/>
            <p:cNvSpPr/>
            <p:nvPr/>
          </p:nvSpPr>
          <p:spPr bwMode="auto">
            <a:xfrm>
              <a:off x="5165570" y="425572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2" name="Flowchart: Connector 771"/>
            <p:cNvSpPr/>
            <p:nvPr/>
          </p:nvSpPr>
          <p:spPr bwMode="auto">
            <a:xfrm>
              <a:off x="5400476" y="409545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3" name="Flowchart: Connector 772"/>
            <p:cNvSpPr/>
            <p:nvPr/>
          </p:nvSpPr>
          <p:spPr bwMode="auto">
            <a:xfrm>
              <a:off x="5165570" y="393517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4" name="Flowchart: Connector 773"/>
            <p:cNvSpPr/>
            <p:nvPr/>
          </p:nvSpPr>
          <p:spPr bwMode="auto">
            <a:xfrm>
              <a:off x="5400476" y="398859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5" name="Flowchart: Connector 774"/>
            <p:cNvSpPr/>
            <p:nvPr/>
          </p:nvSpPr>
          <p:spPr bwMode="auto">
            <a:xfrm>
              <a:off x="5224297" y="388174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6" name="Flowchart: Connector 775"/>
            <p:cNvSpPr/>
            <p:nvPr/>
          </p:nvSpPr>
          <p:spPr bwMode="auto">
            <a:xfrm>
              <a:off x="5517929" y="42023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7" name="Flowchart: Connector 776"/>
            <p:cNvSpPr/>
            <p:nvPr/>
          </p:nvSpPr>
          <p:spPr bwMode="auto">
            <a:xfrm>
              <a:off x="5341750" y="382832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" name="Flowchart: Connector 777"/>
            <p:cNvSpPr/>
            <p:nvPr/>
          </p:nvSpPr>
          <p:spPr bwMode="auto">
            <a:xfrm>
              <a:off x="5283023" y="409545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" name="Flowchart: Connector 778"/>
            <p:cNvSpPr/>
            <p:nvPr/>
          </p:nvSpPr>
          <p:spPr bwMode="auto">
            <a:xfrm>
              <a:off x="5517929" y="409545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0" name="Flowchart: Connector 779"/>
            <p:cNvSpPr/>
            <p:nvPr/>
          </p:nvSpPr>
          <p:spPr bwMode="auto">
            <a:xfrm>
              <a:off x="5517929" y="393517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1" name="Flowchart: Connector 780"/>
            <p:cNvSpPr/>
            <p:nvPr/>
          </p:nvSpPr>
          <p:spPr bwMode="auto">
            <a:xfrm>
              <a:off x="5224297" y="42023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2" name="Flowchart: Connector 781"/>
            <p:cNvSpPr/>
            <p:nvPr/>
          </p:nvSpPr>
          <p:spPr bwMode="auto">
            <a:xfrm>
              <a:off x="5576656" y="388174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3" name="Flowchart: Connector 782"/>
            <p:cNvSpPr/>
            <p:nvPr/>
          </p:nvSpPr>
          <p:spPr bwMode="auto">
            <a:xfrm>
              <a:off x="5459203" y="382832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4" name="Flowchart: Connector 783"/>
            <p:cNvSpPr/>
            <p:nvPr/>
          </p:nvSpPr>
          <p:spPr bwMode="auto">
            <a:xfrm>
              <a:off x="5752835" y="393517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5" name="Flowchart: Connector 784"/>
            <p:cNvSpPr/>
            <p:nvPr/>
          </p:nvSpPr>
          <p:spPr bwMode="auto">
            <a:xfrm>
              <a:off x="5576656" y="377489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6" name="Flowchart: Connector 785"/>
            <p:cNvSpPr/>
            <p:nvPr/>
          </p:nvSpPr>
          <p:spPr bwMode="auto">
            <a:xfrm>
              <a:off x="5694109" y="372147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7" name="Flowchart: Connector 786"/>
            <p:cNvSpPr/>
            <p:nvPr/>
          </p:nvSpPr>
          <p:spPr bwMode="auto">
            <a:xfrm>
              <a:off x="5576656" y="398859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8" name="Flowchart: Connector 787"/>
            <p:cNvSpPr/>
            <p:nvPr/>
          </p:nvSpPr>
          <p:spPr bwMode="auto">
            <a:xfrm>
              <a:off x="5811562" y="382832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" name="Flowchart: Connector 788"/>
            <p:cNvSpPr/>
            <p:nvPr/>
          </p:nvSpPr>
          <p:spPr bwMode="auto">
            <a:xfrm>
              <a:off x="5576656" y="366804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0" name="Flowchart: Connector 789"/>
            <p:cNvSpPr/>
            <p:nvPr/>
          </p:nvSpPr>
          <p:spPr bwMode="auto">
            <a:xfrm>
              <a:off x="5811562" y="3721471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1" name="Flowchart: Connector 790"/>
            <p:cNvSpPr/>
            <p:nvPr/>
          </p:nvSpPr>
          <p:spPr bwMode="auto">
            <a:xfrm>
              <a:off x="5576656" y="356119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2" name="Flowchart: Connector 791"/>
            <p:cNvSpPr/>
            <p:nvPr/>
          </p:nvSpPr>
          <p:spPr bwMode="auto">
            <a:xfrm>
              <a:off x="5929015" y="393517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3" name="Flowchart: Connector 792"/>
            <p:cNvSpPr/>
            <p:nvPr/>
          </p:nvSpPr>
          <p:spPr bwMode="auto">
            <a:xfrm>
              <a:off x="5752835" y="356119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4" name="Flowchart: Connector 793"/>
            <p:cNvSpPr/>
            <p:nvPr/>
          </p:nvSpPr>
          <p:spPr bwMode="auto">
            <a:xfrm>
              <a:off x="5694109" y="382832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5" name="Flowchart: Connector 794"/>
            <p:cNvSpPr/>
            <p:nvPr/>
          </p:nvSpPr>
          <p:spPr bwMode="auto">
            <a:xfrm>
              <a:off x="5929015" y="382832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6" name="Flowchart: Connector 795"/>
            <p:cNvSpPr/>
            <p:nvPr/>
          </p:nvSpPr>
          <p:spPr bwMode="auto">
            <a:xfrm>
              <a:off x="5811562" y="366804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7" name="Flowchart: Connector 796"/>
            <p:cNvSpPr/>
            <p:nvPr/>
          </p:nvSpPr>
          <p:spPr bwMode="auto">
            <a:xfrm>
              <a:off x="5635382" y="393517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" name="Flowchart: Connector 797"/>
            <p:cNvSpPr/>
            <p:nvPr/>
          </p:nvSpPr>
          <p:spPr bwMode="auto">
            <a:xfrm>
              <a:off x="5459203" y="42023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9" name="Flowchart: Connector 798"/>
            <p:cNvSpPr/>
            <p:nvPr/>
          </p:nvSpPr>
          <p:spPr bwMode="auto">
            <a:xfrm>
              <a:off x="4989391" y="436257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0" name="Flowchart: Connector 799"/>
            <p:cNvSpPr/>
            <p:nvPr/>
          </p:nvSpPr>
          <p:spPr bwMode="auto">
            <a:xfrm>
              <a:off x="5635382" y="42023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1" name="Flowchart: Connector 800"/>
            <p:cNvSpPr/>
            <p:nvPr/>
          </p:nvSpPr>
          <p:spPr bwMode="auto">
            <a:xfrm>
              <a:off x="5106844" y="446943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2" name="Flowchart: Connector 801"/>
            <p:cNvSpPr/>
            <p:nvPr/>
          </p:nvSpPr>
          <p:spPr bwMode="auto">
            <a:xfrm>
              <a:off x="5224297" y="441600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3" name="Flowchart: Connector 802"/>
            <p:cNvSpPr/>
            <p:nvPr/>
          </p:nvSpPr>
          <p:spPr bwMode="auto">
            <a:xfrm>
              <a:off x="5576656" y="436257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4" name="Flowchart: Connector 803"/>
            <p:cNvSpPr/>
            <p:nvPr/>
          </p:nvSpPr>
          <p:spPr bwMode="auto">
            <a:xfrm>
              <a:off x="5341750" y="452285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5" name="Flowchart: Connector 804"/>
            <p:cNvSpPr/>
            <p:nvPr/>
          </p:nvSpPr>
          <p:spPr bwMode="auto">
            <a:xfrm>
              <a:off x="5106844" y="436257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6" name="Flowchart: Connector 805"/>
            <p:cNvSpPr/>
            <p:nvPr/>
          </p:nvSpPr>
          <p:spPr bwMode="auto">
            <a:xfrm>
              <a:off x="5341750" y="441600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7" name="Flowchart: Connector 806"/>
            <p:cNvSpPr/>
            <p:nvPr/>
          </p:nvSpPr>
          <p:spPr bwMode="auto">
            <a:xfrm>
              <a:off x="5106844" y="425572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8" name="Flowchart: Connector 807"/>
            <p:cNvSpPr/>
            <p:nvPr/>
          </p:nvSpPr>
          <p:spPr bwMode="auto">
            <a:xfrm>
              <a:off x="5459203" y="462970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" name="Flowchart: Connector 808"/>
            <p:cNvSpPr/>
            <p:nvPr/>
          </p:nvSpPr>
          <p:spPr bwMode="auto">
            <a:xfrm>
              <a:off x="5283023" y="425572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0" name="Flowchart: Connector 809"/>
            <p:cNvSpPr/>
            <p:nvPr/>
          </p:nvSpPr>
          <p:spPr bwMode="auto">
            <a:xfrm>
              <a:off x="5224297" y="452285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1" name="Flowchart: Connector 810"/>
            <p:cNvSpPr/>
            <p:nvPr/>
          </p:nvSpPr>
          <p:spPr bwMode="auto">
            <a:xfrm>
              <a:off x="5459203" y="452285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2" name="Flowchart: Connector 811"/>
            <p:cNvSpPr/>
            <p:nvPr/>
          </p:nvSpPr>
          <p:spPr bwMode="auto">
            <a:xfrm>
              <a:off x="5459203" y="436257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3" name="Flowchart: Connector 812"/>
            <p:cNvSpPr/>
            <p:nvPr/>
          </p:nvSpPr>
          <p:spPr bwMode="auto">
            <a:xfrm>
              <a:off x="5635382" y="446943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4" name="Flowchart: Connector 813"/>
            <p:cNvSpPr/>
            <p:nvPr/>
          </p:nvSpPr>
          <p:spPr bwMode="auto">
            <a:xfrm>
              <a:off x="5694109" y="4362578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5" name="Flowchart: Connector 814"/>
            <p:cNvSpPr/>
            <p:nvPr/>
          </p:nvSpPr>
          <p:spPr bwMode="auto">
            <a:xfrm>
              <a:off x="5576656" y="430915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6" name="Flowchart: Connector 815"/>
            <p:cNvSpPr/>
            <p:nvPr/>
          </p:nvSpPr>
          <p:spPr bwMode="auto">
            <a:xfrm>
              <a:off x="5870288" y="441600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7" name="Flowchart: Connector 816"/>
            <p:cNvSpPr/>
            <p:nvPr/>
          </p:nvSpPr>
          <p:spPr bwMode="auto">
            <a:xfrm>
              <a:off x="5694109" y="425572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8" name="Flowchart: Connector 817"/>
            <p:cNvSpPr/>
            <p:nvPr/>
          </p:nvSpPr>
          <p:spPr bwMode="auto">
            <a:xfrm>
              <a:off x="5811562" y="42023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" name="Flowchart: Connector 818"/>
            <p:cNvSpPr/>
            <p:nvPr/>
          </p:nvSpPr>
          <p:spPr bwMode="auto">
            <a:xfrm>
              <a:off x="5694109" y="446943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" name="Flowchart: Connector 819"/>
            <p:cNvSpPr/>
            <p:nvPr/>
          </p:nvSpPr>
          <p:spPr bwMode="auto">
            <a:xfrm>
              <a:off x="5929015" y="430915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" name="Flowchart: Connector 820"/>
            <p:cNvSpPr/>
            <p:nvPr/>
          </p:nvSpPr>
          <p:spPr bwMode="auto">
            <a:xfrm>
              <a:off x="5694109" y="414887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" name="Flowchart: Connector 821"/>
            <p:cNvSpPr/>
            <p:nvPr/>
          </p:nvSpPr>
          <p:spPr bwMode="auto">
            <a:xfrm>
              <a:off x="5929015" y="420230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" name="Flowchart: Connector 822"/>
            <p:cNvSpPr/>
            <p:nvPr/>
          </p:nvSpPr>
          <p:spPr bwMode="auto">
            <a:xfrm>
              <a:off x="5694109" y="404202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" name="Flowchart: Connector 823"/>
            <p:cNvSpPr/>
            <p:nvPr/>
          </p:nvSpPr>
          <p:spPr bwMode="auto">
            <a:xfrm>
              <a:off x="6046468" y="441600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" name="Flowchart: Connector 824"/>
            <p:cNvSpPr/>
            <p:nvPr/>
          </p:nvSpPr>
          <p:spPr bwMode="auto">
            <a:xfrm>
              <a:off x="5870288" y="404202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" name="Flowchart: Connector 825"/>
            <p:cNvSpPr/>
            <p:nvPr/>
          </p:nvSpPr>
          <p:spPr bwMode="auto">
            <a:xfrm>
              <a:off x="5811562" y="430915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" name="Flowchart: Connector 826"/>
            <p:cNvSpPr/>
            <p:nvPr/>
          </p:nvSpPr>
          <p:spPr bwMode="auto">
            <a:xfrm>
              <a:off x="6046468" y="430915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" name="Flowchart: Connector 827"/>
            <p:cNvSpPr/>
            <p:nvPr/>
          </p:nvSpPr>
          <p:spPr bwMode="auto">
            <a:xfrm>
              <a:off x="6046468" y="4148876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" name="Flowchart: Connector 828"/>
            <p:cNvSpPr/>
            <p:nvPr/>
          </p:nvSpPr>
          <p:spPr bwMode="auto">
            <a:xfrm>
              <a:off x="5752835" y="441600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" name="Flowchart: Connector 829"/>
            <p:cNvSpPr/>
            <p:nvPr/>
          </p:nvSpPr>
          <p:spPr bwMode="auto">
            <a:xfrm>
              <a:off x="4813212" y="3400917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" name="Flowchart: Connector 830"/>
            <p:cNvSpPr/>
            <p:nvPr/>
          </p:nvSpPr>
          <p:spPr bwMode="auto">
            <a:xfrm>
              <a:off x="4989391" y="345434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" name="Flowchart: Connector 831"/>
            <p:cNvSpPr/>
            <p:nvPr/>
          </p:nvSpPr>
          <p:spPr bwMode="auto">
            <a:xfrm>
              <a:off x="4930665" y="324064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" name="Flowchart: Connector 832"/>
            <p:cNvSpPr/>
            <p:nvPr/>
          </p:nvSpPr>
          <p:spPr bwMode="auto">
            <a:xfrm>
              <a:off x="4813212" y="3507769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" name="Flowchart: Connector 833"/>
            <p:cNvSpPr/>
            <p:nvPr/>
          </p:nvSpPr>
          <p:spPr bwMode="auto">
            <a:xfrm>
              <a:off x="5048117" y="334749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" name="Flowchart: Connector 834"/>
            <p:cNvSpPr/>
            <p:nvPr/>
          </p:nvSpPr>
          <p:spPr bwMode="auto">
            <a:xfrm>
              <a:off x="5048117" y="3240640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" name="Flowchart: Connector 835"/>
            <p:cNvSpPr/>
            <p:nvPr/>
          </p:nvSpPr>
          <p:spPr bwMode="auto">
            <a:xfrm>
              <a:off x="4813212" y="308036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" name="Flowchart: Connector 836"/>
            <p:cNvSpPr/>
            <p:nvPr/>
          </p:nvSpPr>
          <p:spPr bwMode="auto">
            <a:xfrm>
              <a:off x="5165570" y="345434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8" name="Flowchart: Connector 837"/>
            <p:cNvSpPr/>
            <p:nvPr/>
          </p:nvSpPr>
          <p:spPr bwMode="auto">
            <a:xfrm>
              <a:off x="4989391" y="3080364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" name="Flowchart: Connector 838"/>
            <p:cNvSpPr/>
            <p:nvPr/>
          </p:nvSpPr>
          <p:spPr bwMode="auto">
            <a:xfrm>
              <a:off x="4930665" y="334749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" name="Flowchart: Connector 839"/>
            <p:cNvSpPr/>
            <p:nvPr/>
          </p:nvSpPr>
          <p:spPr bwMode="auto">
            <a:xfrm>
              <a:off x="5165570" y="3347492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1" name="Flowchart: Connector 840"/>
            <p:cNvSpPr/>
            <p:nvPr/>
          </p:nvSpPr>
          <p:spPr bwMode="auto">
            <a:xfrm>
              <a:off x="5165570" y="3187215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2" name="Flowchart: Connector 841"/>
            <p:cNvSpPr/>
            <p:nvPr/>
          </p:nvSpPr>
          <p:spPr bwMode="auto">
            <a:xfrm>
              <a:off x="4871938" y="3454343"/>
              <a:ext cx="58726" cy="5342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4" name="TextBox 843"/>
          <p:cNvSpPr txBox="1"/>
          <p:nvPr/>
        </p:nvSpPr>
        <p:spPr>
          <a:xfrm>
            <a:off x="6109362" y="4648200"/>
            <a:ext cx="303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CCA shape &amp; size distorted </a:t>
            </a:r>
            <a:endParaRPr lang="en-US" sz="2000" dirty="0">
              <a:latin typeface="+mn-lt"/>
            </a:endParaRPr>
          </a:p>
        </p:txBody>
      </p:sp>
      <p:sp>
        <p:nvSpPr>
          <p:cNvPr id="845" name="TextBox 844"/>
          <p:cNvSpPr txBox="1"/>
          <p:nvPr/>
        </p:nvSpPr>
        <p:spPr>
          <a:xfrm>
            <a:off x="246468" y="4667071"/>
            <a:ext cx="181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Data located correctly, size/shape not distorted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Why </a:t>
            </a:r>
            <a:r>
              <a:rPr lang="en-US" dirty="0" err="1" smtClean="0"/>
              <a:t>Georeferencing</a:t>
            </a:r>
            <a:r>
              <a:rPr lang="en-US" dirty="0" smtClean="0"/>
              <a:t>?</a:t>
            </a:r>
          </a:p>
          <a:p>
            <a:r>
              <a:rPr kumimoji="1" lang="en-US" kern="1200" dirty="0" smtClean="0">
                <a:cs typeface="Times New Roman" pitchFamily="18" charset="0"/>
              </a:rPr>
              <a:t>If data is not located correctly, or if their shape or size is distorted, then your mapping and spatial analysis will yield incorrect results</a:t>
            </a:r>
          </a:p>
          <a:p>
            <a:r>
              <a:rPr lang="en-US" dirty="0" smtClean="0"/>
              <a:t>So, without properly "</a:t>
            </a:r>
            <a:r>
              <a:rPr lang="en-US" b="1" dirty="0" err="1" smtClean="0"/>
              <a:t>georeferencing</a:t>
            </a:r>
            <a:r>
              <a:rPr lang="en-US" b="1" dirty="0" smtClean="0"/>
              <a:t>"</a:t>
            </a:r>
            <a:r>
              <a:rPr lang="en-US" dirty="0" smtClean="0"/>
              <a:t> all your GIS data to a standard coordinate and projection system, your data will essentially be </a:t>
            </a:r>
            <a:r>
              <a:rPr lang="en-US" b="1" u="sng" dirty="0" smtClean="0"/>
              <a:t>useless</a:t>
            </a:r>
            <a:r>
              <a:rPr lang="en-US" dirty="0" smtClean="0"/>
              <a:t>!</a:t>
            </a:r>
          </a:p>
          <a:p>
            <a:r>
              <a:rPr lang="en-US" b="1" dirty="0" smtClean="0"/>
              <a:t>Coordinate Systems </a:t>
            </a:r>
            <a:r>
              <a:rPr lang="en-US" dirty="0" smtClean="0"/>
              <a:t>and</a:t>
            </a:r>
            <a:r>
              <a:rPr lang="en-US" b="1" dirty="0" smtClean="0"/>
              <a:t> Map</a:t>
            </a:r>
            <a:r>
              <a:rPr lang="en-US" dirty="0" smtClean="0"/>
              <a:t> </a:t>
            </a:r>
            <a:r>
              <a:rPr lang="en-US" b="1" dirty="0" smtClean="0"/>
              <a:t>Projections </a:t>
            </a:r>
            <a:r>
              <a:rPr lang="en-US" dirty="0" smtClean="0"/>
              <a:t>are the most crucial concepts to grasp</a:t>
            </a:r>
          </a:p>
          <a:p>
            <a:pPr>
              <a:buNone/>
            </a:pPr>
            <a:endParaRPr lang="en-US" sz="3000" dirty="0" smtClean="0"/>
          </a:p>
          <a:p>
            <a:pPr algn="ctr">
              <a:buNone/>
            </a:pPr>
            <a:r>
              <a:rPr lang="en-US" dirty="0" err="1" smtClean="0"/>
              <a:t>Georeferencing</a:t>
            </a:r>
            <a:r>
              <a:rPr lang="en-US" dirty="0" smtClean="0"/>
              <a:t> is accomplished using Coordinate System and Map Projections</a:t>
            </a:r>
          </a:p>
          <a:p>
            <a:endParaRPr kumimoji="1" lang="en-US" kern="1200" dirty="0" smtClean="0">
              <a:cs typeface="Times New Roman" pitchFamily="18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r>
              <a:rPr lang="en-US" dirty="0" err="1" smtClean="0"/>
              <a:t>Georeferencing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054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Coordinate Systems: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b="1" dirty="0" smtClean="0"/>
              <a:t>Why do we need a coordinate systems?  </a:t>
            </a:r>
          </a:p>
          <a:p>
            <a:r>
              <a:rPr lang="en-US" dirty="0" smtClean="0"/>
              <a:t>GIS layers having different coordinate systems will not overlay properly on top of one another </a:t>
            </a:r>
          </a:p>
          <a:p>
            <a:r>
              <a:rPr lang="en-US" dirty="0" smtClean="0"/>
              <a:t>GIS data need to be located properly in geographic space in order to be used in mapping and spatial analysis  </a:t>
            </a:r>
          </a:p>
          <a:p>
            <a:pPr lvl="0"/>
            <a:r>
              <a:rPr lang="en-US" dirty="0" smtClean="0"/>
              <a:t>Coordinate systems are used to reference the features on a map to the actual locations of the objects they represent on the surface of the earth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 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9788"/>
            <a:ext cx="8763000" cy="5172075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Coordinate Systems:</a:t>
            </a:r>
          </a:p>
          <a:p>
            <a:r>
              <a:rPr lang="en-US" dirty="0" smtClean="0"/>
              <a:t>Coordinate systems can be represented in two ways:</a:t>
            </a:r>
          </a:p>
          <a:p>
            <a:pPr>
              <a:buNone/>
            </a:pPr>
            <a:endParaRPr lang="en-US" sz="500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     1. Geographic coordinate system: A measurement of a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         location on the earth's surface expressed in degrees of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         latitude and longitude</a:t>
            </a:r>
          </a:p>
          <a:p>
            <a:pPr lvl="0">
              <a:spcBef>
                <a:spcPts val="0"/>
              </a:spcBef>
              <a:buNone/>
            </a:pPr>
            <a:endParaRPr lang="en-US" sz="500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     2. Projected coordinate system: A measurement of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         locations on the earth's surface expressed in a two-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         dimensional system. It locates features using x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         (horizontal) and y (vertical) axis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172075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Coordinate Systems:</a:t>
            </a:r>
          </a:p>
          <a:p>
            <a:pPr>
              <a:buNone/>
            </a:pPr>
            <a:endParaRPr lang="en-US" dirty="0" smtClean="0">
              <a:ea typeface="Calibri"/>
            </a:endParaRPr>
          </a:p>
          <a:p>
            <a:pPr>
              <a:buNone/>
            </a:pPr>
            <a:endParaRPr lang="en-US" dirty="0" smtClean="0">
              <a:ea typeface="Calibri"/>
            </a:endParaRPr>
          </a:p>
          <a:p>
            <a:pPr>
              <a:buNone/>
            </a:pPr>
            <a:endParaRPr lang="en-US" dirty="0" smtClean="0">
              <a:ea typeface="Calibri"/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016" y="1890792"/>
            <a:ext cx="798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  <a:ea typeface="Times New Roman"/>
              </a:rPr>
              <a:t>Example: Lat/Long and X/Y coordinates for 1 E Jackson Blvd, Chicago, IL</a:t>
            </a:r>
            <a:endParaRPr lang="en-US" sz="1800" dirty="0" smtClean="0">
              <a:latin typeface="+mn-lt"/>
              <a:ea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9600" y="2266881"/>
          <a:ext cx="8305800" cy="939456"/>
        </p:xfrm>
        <a:graphic>
          <a:graphicData uri="http://schemas.openxmlformats.org/drawingml/2006/table">
            <a:tbl>
              <a:tblPr/>
              <a:tblGrid>
                <a:gridCol w="1334861"/>
                <a:gridCol w="3040516"/>
                <a:gridCol w="815748"/>
                <a:gridCol w="3114675"/>
              </a:tblGrid>
              <a:tr h="31315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ea typeface="Times New Roman"/>
                          <a:cs typeface="Times New Roman"/>
                        </a:rPr>
                        <a:t>Geographic Coordinates </a:t>
                      </a:r>
                      <a:endParaRPr lang="en-US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ea typeface="Times New Roman"/>
                          <a:cs typeface="Times New Roman"/>
                        </a:rPr>
                        <a:t>Projected Coordinates </a:t>
                      </a:r>
                      <a:endParaRPr lang="en-US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ea typeface="Times New Roman"/>
                          <a:cs typeface="Times New Roman"/>
                        </a:rPr>
                        <a:t>Longitude </a:t>
                      </a:r>
                      <a:endParaRPr lang="en-US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-87° 37' 38.0172" </a:t>
                      </a:r>
                      <a:endParaRPr lang="en-US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ea typeface="Times New Roman"/>
                          <a:cs typeface="Times New Roman"/>
                        </a:rPr>
                        <a:t>X </a:t>
                      </a:r>
                      <a:endParaRPr lang="en-US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-87.627227 </a:t>
                      </a:r>
                      <a:endParaRPr lang="en-US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ea typeface="Times New Roman"/>
                          <a:cs typeface="Times New Roman"/>
                        </a:rPr>
                        <a:t>Latitude </a:t>
                      </a:r>
                      <a:endParaRPr lang="en-US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41° 52' 39.0432" </a:t>
                      </a:r>
                      <a:endParaRPr lang="en-US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+mn-lt"/>
                          <a:ea typeface="Times New Roman"/>
                          <a:cs typeface="Times New Roman"/>
                        </a:rPr>
                        <a:t>Y </a:t>
                      </a:r>
                      <a:endParaRPr lang="en-US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41.877512 </a:t>
                      </a:r>
                      <a:endParaRPr lang="en-US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54" marR="52754" marT="73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Group 25"/>
          <p:cNvGrpSpPr/>
          <p:nvPr/>
        </p:nvGrpSpPr>
        <p:grpSpPr>
          <a:xfrm>
            <a:off x="685800" y="3369588"/>
            <a:ext cx="4067175" cy="3152775"/>
            <a:chOff x="685800" y="3276600"/>
            <a:chExt cx="4067175" cy="3152775"/>
          </a:xfrm>
        </p:grpSpPr>
        <p:pic>
          <p:nvPicPr>
            <p:cNvPr id="7" name="Picture 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3276600"/>
              <a:ext cx="4067175" cy="315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819400" y="4876800"/>
              <a:ext cx="178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ea typeface="Times New Roman"/>
                </a:rPr>
                <a:t>Longitude / X</a:t>
              </a:r>
              <a:endParaRPr lang="en-US" sz="18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756425" y="4034775"/>
              <a:ext cx="158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  <a:ea typeface="Times New Roman"/>
                </a:rPr>
                <a:t>Latitude / Y</a:t>
              </a:r>
              <a:endParaRPr lang="en-US" sz="18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Calibri"/>
              </a:endParaRPr>
            </a:p>
          </p:txBody>
        </p:sp>
        <p:sp>
          <p:nvSpPr>
            <p:cNvPr id="23" name="Right Brace 22"/>
            <p:cNvSpPr/>
            <p:nvPr/>
          </p:nvSpPr>
          <p:spPr bwMode="auto">
            <a:xfrm rot="5400000">
              <a:off x="3390900" y="4305300"/>
              <a:ext cx="609600" cy="1905000"/>
            </a:xfrm>
            <a:prstGeom prst="righ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ight Brace 23"/>
            <p:cNvSpPr/>
            <p:nvPr/>
          </p:nvSpPr>
          <p:spPr bwMode="auto">
            <a:xfrm rot="10800000">
              <a:off x="2057400" y="3276600"/>
              <a:ext cx="609600" cy="1905000"/>
            </a:xfrm>
            <a:prstGeom prst="righ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r>
              <a:rPr lang="en-US" sz="2800" dirty="0" smtClean="0"/>
              <a:t>Used for quantitative (numeric) data</a:t>
            </a:r>
          </a:p>
          <a:p>
            <a:endParaRPr lang="en-US" sz="2800" dirty="0" smtClean="0"/>
          </a:p>
          <a:p>
            <a:r>
              <a:rPr lang="en-US" sz="2800" dirty="0" smtClean="0"/>
              <a:t>Classification places attribute values into groups</a:t>
            </a:r>
          </a:p>
          <a:p>
            <a:endParaRPr lang="en-US" sz="2800" dirty="0" smtClean="0"/>
          </a:p>
          <a:p>
            <a:r>
              <a:rPr lang="en-US" sz="2800" dirty="0" smtClean="0"/>
              <a:t>Two key factors for classifying your data:</a:t>
            </a:r>
          </a:p>
          <a:p>
            <a:pPr lvl="1">
              <a:buNone/>
            </a:pPr>
            <a:r>
              <a:rPr lang="en-US" sz="2400" dirty="0" smtClean="0"/>
              <a:t>1. Classification type </a:t>
            </a:r>
          </a:p>
          <a:p>
            <a:pPr lvl="1">
              <a:buNone/>
            </a:pPr>
            <a:r>
              <a:rPr lang="en-US" sz="2400" dirty="0" smtClean="0"/>
              <a:t>    e.g. Natural breaks, manual breaks, standard deviation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400" dirty="0" smtClean="0"/>
              <a:t>2. Number of classes </a:t>
            </a:r>
          </a:p>
          <a:p>
            <a:pPr lvl="1">
              <a:buNone/>
            </a:pPr>
            <a:r>
              <a:rPr lang="en-US" sz="2400" dirty="0" smtClean="0"/>
              <a:t>    e.g. class size of 4 or 5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    Classification</a:t>
            </a:r>
            <a:endParaRPr lang="en-US" sz="2000" dirty="0"/>
          </a:p>
        </p:txBody>
      </p:sp>
      <p:sp>
        <p:nvSpPr>
          <p:cNvPr id="8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22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5105400" cy="5248276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Map Projections:</a:t>
            </a:r>
          </a:p>
          <a:p>
            <a:pPr>
              <a:buNone/>
            </a:pPr>
            <a:endParaRPr lang="en-US" sz="800" dirty="0" smtClean="0"/>
          </a:p>
          <a:p>
            <a:pPr lvl="0"/>
            <a:r>
              <a:rPr lang="en-US" sz="2000" dirty="0" smtClean="0"/>
              <a:t>The spherical surface (3D) of the earth is shown on flat maps with the help of projections. </a:t>
            </a:r>
          </a:p>
          <a:p>
            <a:pPr lvl="0"/>
            <a:r>
              <a:rPr lang="en-US" sz="2000" dirty="0" smtClean="0"/>
              <a:t>The earth is reduced to the size of a globe with the scale equal to the desired flat map. All spatial properties are true to those on the earth.</a:t>
            </a:r>
          </a:p>
          <a:p>
            <a:pPr lvl="0"/>
            <a:r>
              <a:rPr lang="en-US" sz="2000" dirty="0" smtClean="0"/>
              <a:t>Then the globe is flattened. Since this cannot be done without distortion, certain spatial properties are preserved.</a:t>
            </a:r>
          </a:p>
          <a:p>
            <a:pPr lvl="0"/>
            <a:r>
              <a:rPr lang="en-US" sz="2000" dirty="0" smtClean="0"/>
              <a:t>Spatial properties include area, shape/angel, distance or direction</a:t>
            </a:r>
          </a:p>
          <a:p>
            <a:pPr lvl="0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7" name="Picture 2" descr="C:\Documents and Settings\mgulasin\Local Settings\Temporary Internet Files\Content.IE5\5544NL4B\MC900433865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219200"/>
            <a:ext cx="761886" cy="7618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066925"/>
            <a:ext cx="2819400" cy="43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6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Map Projections: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When transforming the features/data from a 3D globe to a 2D flat planar map spatial distortion occurs</a:t>
            </a:r>
          </a:p>
          <a:p>
            <a:pPr lvl="0"/>
            <a:r>
              <a:rPr lang="en-US" dirty="0" smtClean="0"/>
              <a:t>These distortions can be either area, shape, distance or angle</a:t>
            </a:r>
          </a:p>
          <a:p>
            <a:pPr lvl="0"/>
            <a:r>
              <a:rPr lang="en-US" dirty="0" smtClean="0"/>
              <a:t>Map projection is used to preserve these distortions</a:t>
            </a:r>
          </a:p>
          <a:p>
            <a:r>
              <a:rPr lang="en-US" dirty="0" smtClean="0"/>
              <a:t>Map projections can preserve only </a:t>
            </a:r>
            <a:r>
              <a:rPr lang="en-US" u="sng" dirty="0" smtClean="0"/>
              <a:t>one</a:t>
            </a:r>
            <a:r>
              <a:rPr lang="en-US" dirty="0" smtClean="0"/>
              <a:t> property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Area (Equivalent)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Angle / Shape (Conformal)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Distance (Equidistant)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Direction (</a:t>
            </a:r>
            <a:r>
              <a:rPr lang="en-US" dirty="0" err="1" smtClean="0"/>
              <a:t>Azimuthal</a:t>
            </a:r>
            <a:r>
              <a:rPr lang="en-US" dirty="0" smtClean="0"/>
              <a:t>)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3928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Map Projections: Types</a:t>
            </a:r>
          </a:p>
          <a:p>
            <a:pPr>
              <a:buNone/>
            </a:pPr>
            <a:endParaRPr lang="en-US" sz="300" dirty="0" smtClean="0"/>
          </a:p>
          <a:p>
            <a:pPr lvl="0">
              <a:buNone/>
            </a:pPr>
            <a:r>
              <a:rPr lang="en-US" dirty="0" smtClean="0"/>
              <a:t>(1) Equal Area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Preserves area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Many thematic maps that need area to be preserved uses this projection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e.g. of projection type: Peters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When should you use equal area projections?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sz="1600" dirty="0" smtClean="0"/>
              <a:t>Population per square mile area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sz="1600" dirty="0" smtClean="0"/>
              <a:t>Pollution/deforestation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sz="1600" dirty="0" smtClean="0"/>
              <a:t>Crop yielding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sz="1600" dirty="0" smtClean="0"/>
              <a:t>Greenhouse warming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95800"/>
            <a:ext cx="3276600" cy="20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010400" y="4128052"/>
            <a:ext cx="792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Peters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3928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Map Projections: Types</a:t>
            </a:r>
          </a:p>
          <a:p>
            <a:pPr>
              <a:buNone/>
            </a:pPr>
            <a:endParaRPr lang="en-US" sz="300" dirty="0" smtClean="0"/>
          </a:p>
          <a:p>
            <a:pPr lvl="0">
              <a:buNone/>
            </a:pPr>
            <a:r>
              <a:rPr lang="en-US" dirty="0" smtClean="0"/>
              <a:t>(2) Conformal: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Preserves shape and angle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Shape is preserved only for small areas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e.g. of projection types: Lambert, Mercator 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When should you use conformal projections?</a:t>
            </a:r>
            <a:endParaRPr lang="en-US" sz="1800" dirty="0" smtClean="0"/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dirty="0" smtClean="0"/>
              <a:t>Navigational charts 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dirty="0" smtClean="0"/>
              <a:t>Weather maps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312" y="4460807"/>
            <a:ext cx="3313924" cy="211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99413" y="4128052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Mercator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3928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Map Projections: Types</a:t>
            </a:r>
          </a:p>
          <a:p>
            <a:pPr>
              <a:buNone/>
            </a:pPr>
            <a:endParaRPr lang="en-US" sz="300" dirty="0" smtClean="0"/>
          </a:p>
          <a:p>
            <a:pPr lvl="0">
              <a:buNone/>
            </a:pPr>
            <a:r>
              <a:rPr lang="en-US" dirty="0" smtClean="0"/>
              <a:t>(3) Equidistant: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Preserves distances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Useful to find features that are within a certain distance of other features </a:t>
            </a:r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When should you use equidistant projections?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dirty="0" smtClean="0"/>
              <a:t>Environmental (e.g. distance from oil spill to affected areas)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dirty="0" smtClean="0"/>
              <a:t>To show air-route distances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endParaRPr lang="en-US" dirty="0" smtClean="0"/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pPr lvl="1"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Map Projections:</a:t>
            </a:r>
          </a:p>
          <a:p>
            <a:pPr>
              <a:buNone/>
            </a:pPr>
            <a:endParaRPr lang="en-US" sz="800" dirty="0" smtClean="0"/>
          </a:p>
          <a:p>
            <a:pPr lvl="0">
              <a:buNone/>
            </a:pPr>
            <a:r>
              <a:rPr lang="en-US" dirty="0" smtClean="0"/>
              <a:t>(4) </a:t>
            </a:r>
            <a:r>
              <a:rPr lang="en-US" dirty="0" err="1" smtClean="0"/>
              <a:t>Azimuthal</a:t>
            </a:r>
            <a:r>
              <a:rPr lang="en-US" dirty="0" smtClean="0"/>
              <a:t> 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Preserves direction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This can be combined with equal area, conformal, and equidistant projections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e.g. of projection types: Lambert Equal Area </a:t>
            </a:r>
            <a:r>
              <a:rPr lang="en-US" dirty="0" err="1" smtClean="0"/>
              <a:t>Azimuthal</a:t>
            </a:r>
            <a:r>
              <a:rPr lang="en-US" dirty="0" smtClean="0"/>
              <a:t> and the </a:t>
            </a:r>
            <a:r>
              <a:rPr lang="en-US" dirty="0" err="1" smtClean="0"/>
              <a:t>Azimuthal</a:t>
            </a:r>
            <a:r>
              <a:rPr lang="en-US" dirty="0" smtClean="0"/>
              <a:t> Equidistant projections</a:t>
            </a:r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When should you use </a:t>
            </a:r>
            <a:r>
              <a:rPr lang="en-US" dirty="0" err="1" smtClean="0"/>
              <a:t>azimuthal</a:t>
            </a:r>
            <a:r>
              <a:rPr lang="en-US" dirty="0" smtClean="0"/>
              <a:t> projections?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dirty="0" smtClean="0"/>
              <a:t>navigation (air, land, water) </a:t>
            </a:r>
          </a:p>
          <a:p>
            <a:pPr lvl="2">
              <a:spcBef>
                <a:spcPts val="0"/>
              </a:spcBef>
              <a:spcAft>
                <a:spcPts val="400"/>
              </a:spcAft>
              <a:buNone/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Map Projections:</a:t>
            </a:r>
          </a:p>
          <a:p>
            <a:pPr>
              <a:buNone/>
            </a:pPr>
            <a:endParaRPr lang="en-US" sz="800" dirty="0" smtClean="0"/>
          </a:p>
          <a:p>
            <a:pPr lvl="0">
              <a:buNone/>
            </a:pPr>
            <a:r>
              <a:rPr lang="en-US" dirty="0" smtClean="0"/>
              <a:t>(5) Other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e.g. of projection type: Robinson. It is neither equal area nor conformal but is aesthetically pleasing and useful for general mapping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Where do you see these? Most commercially created world maps</a:t>
            </a:r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38600"/>
            <a:ext cx="322810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Map Projections: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How to decide what type of map projection to use?</a:t>
            </a:r>
          </a:p>
          <a:p>
            <a:pPr lvl="1"/>
            <a:r>
              <a:rPr lang="en-US" dirty="0" smtClean="0"/>
              <a:t>Use / purpose of map</a:t>
            </a:r>
          </a:p>
          <a:p>
            <a:pPr lvl="1"/>
            <a:r>
              <a:rPr lang="en-US" dirty="0" smtClean="0"/>
              <a:t>Scale or area to be shown</a:t>
            </a:r>
          </a:p>
          <a:p>
            <a:pPr lvl="1"/>
            <a:r>
              <a:rPr lang="en-US" dirty="0" smtClean="0"/>
              <a:t>Property that is critical to preserve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Cartographic Principles: </a:t>
            </a:r>
            <a:br>
              <a:rPr lang="en-US" dirty="0" smtClean="0"/>
            </a:br>
            <a:r>
              <a:rPr lang="en-US" dirty="0" smtClean="0"/>
              <a:t>    Coordinates &amp; Map Projections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r>
              <a:rPr lang="en-US" dirty="0" smtClean="0"/>
              <a:t>Experiment with different types of classification methods, and map projections</a:t>
            </a:r>
          </a:p>
          <a:p>
            <a:r>
              <a:rPr lang="en-US" dirty="0" smtClean="0"/>
              <a:t>Select the best classification type and map projection</a:t>
            </a:r>
          </a:p>
          <a:p>
            <a:r>
              <a:rPr lang="en-US" dirty="0" smtClean="0"/>
              <a:t>Interpret the maps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(Week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>
              <a:buNone/>
            </a:pPr>
            <a:endParaRPr lang="en-US" sz="900" dirty="0" smtClean="0"/>
          </a:p>
          <a:p>
            <a:r>
              <a:rPr lang="en-US" sz="2800" dirty="0" smtClean="0"/>
              <a:t>Assignment 3 due Friday midnight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r>
              <a:rPr lang="en-US" dirty="0" smtClean="0"/>
              <a:t>Classification types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commonly used classifications</a:t>
            </a:r>
          </a:p>
          <a:p>
            <a:pPr lvl="1"/>
            <a:r>
              <a:rPr lang="en-US" dirty="0" smtClean="0"/>
              <a:t>Natural Breaks (Default)</a:t>
            </a:r>
          </a:p>
          <a:p>
            <a:pPr lvl="1"/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Standard Deviation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1844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     Classification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5150604" cy="19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05400" y="18288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US" sz="2000" dirty="0" smtClean="0">
                <a:latin typeface="+mn-lt"/>
              </a:rPr>
              <a:t>- Natural Breaks (Default)</a:t>
            </a:r>
          </a:p>
          <a:p>
            <a:pPr lvl="1" algn="l">
              <a:buFontTx/>
              <a:buChar char="-"/>
            </a:pPr>
            <a:r>
              <a:rPr lang="en-US" sz="2000" dirty="0" smtClean="0">
                <a:latin typeface="+mn-lt"/>
              </a:rPr>
              <a:t> Manual</a:t>
            </a:r>
          </a:p>
          <a:p>
            <a:pPr lvl="1" algn="l">
              <a:buFontTx/>
              <a:buChar char="-"/>
            </a:pPr>
            <a:r>
              <a:rPr lang="en-US" sz="2000" dirty="0" smtClean="0">
                <a:latin typeface="+mn-lt"/>
              </a:rPr>
              <a:t> Standard Deviation</a:t>
            </a:r>
          </a:p>
          <a:p>
            <a:pPr lvl="1" algn="l"/>
            <a:r>
              <a:rPr lang="en-US" sz="2000" dirty="0" smtClean="0">
                <a:latin typeface="+mn-lt"/>
              </a:rPr>
              <a:t>- Equal Interval</a:t>
            </a:r>
          </a:p>
          <a:p>
            <a:pPr lvl="1" algn="l"/>
            <a:r>
              <a:rPr lang="en-US" sz="2000" dirty="0" smtClean="0">
                <a:latin typeface="+mn-lt"/>
              </a:rPr>
              <a:t>- Defined Interval</a:t>
            </a:r>
          </a:p>
          <a:p>
            <a:pPr lvl="1" algn="l"/>
            <a:r>
              <a:rPr lang="en-US" sz="2000" dirty="0" smtClean="0">
                <a:latin typeface="+mn-lt"/>
              </a:rPr>
              <a:t>- </a:t>
            </a:r>
            <a:r>
              <a:rPr lang="en-US" sz="2000" dirty="0" err="1" smtClean="0">
                <a:latin typeface="+mn-lt"/>
              </a:rPr>
              <a:t>Quantile</a:t>
            </a:r>
            <a:endParaRPr lang="en-US" sz="2000" dirty="0" smtClean="0">
              <a:latin typeface="+mn-lt"/>
            </a:endParaRPr>
          </a:p>
          <a:p>
            <a:pPr lvl="1" algn="l">
              <a:buFontTx/>
              <a:buChar char="-"/>
            </a:pPr>
            <a:r>
              <a:rPr lang="en-US" sz="2000" dirty="0" smtClean="0">
                <a:latin typeface="+mn-lt"/>
              </a:rPr>
              <a:t> Geometrical interval</a:t>
            </a:r>
          </a:p>
          <a:p>
            <a:pPr lvl="1" algn="l">
              <a:buFontTx/>
              <a:buChar char="-"/>
            </a:pPr>
            <a:endParaRPr lang="en-US" sz="2000" dirty="0">
              <a:latin typeface="+mn-lt"/>
            </a:endParaRPr>
          </a:p>
        </p:txBody>
      </p:sp>
      <p:sp>
        <p:nvSpPr>
          <p:cNvPr id="1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85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Terminology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000" dirty="0" smtClean="0"/>
              <a:t>  </a:t>
            </a:r>
          </a:p>
          <a:p>
            <a:pPr>
              <a:buNone/>
            </a:pPr>
            <a:r>
              <a:rPr lang="en-US" sz="2000" dirty="0" smtClean="0"/>
              <a:t>  # of Classes     : 5 </a:t>
            </a:r>
          </a:p>
          <a:p>
            <a:pPr>
              <a:buNone/>
            </a:pPr>
            <a:r>
              <a:rPr lang="en-US" sz="2000" dirty="0" smtClean="0"/>
              <a:t>  Class interval : Class boundary. The lower and upper limits</a:t>
            </a:r>
          </a:p>
          <a:p>
            <a:pPr>
              <a:buNone/>
            </a:pPr>
            <a:r>
              <a:rPr lang="en-US" sz="2000" dirty="0" smtClean="0"/>
              <a:t> 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      Classification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2101314"/>
            <a:ext cx="7625419" cy="308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596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28725"/>
            <a:ext cx="8839200" cy="52482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Classification types : Natural breaks (Jenks)</a:t>
            </a:r>
          </a:p>
          <a:p>
            <a:pPr lvl="1"/>
            <a:r>
              <a:rPr lang="en-US" sz="2400" dirty="0" smtClean="0"/>
              <a:t>Default Method</a:t>
            </a:r>
          </a:p>
          <a:p>
            <a:pPr lvl="1"/>
            <a:r>
              <a:rPr lang="en-US" sz="2400" dirty="0" smtClean="0"/>
              <a:t>Classes are based on natural groupings</a:t>
            </a:r>
          </a:p>
          <a:p>
            <a:pPr lvl="1"/>
            <a:r>
              <a:rPr lang="en-US" sz="2400" dirty="0" smtClean="0"/>
              <a:t>Good for </a:t>
            </a:r>
          </a:p>
          <a:p>
            <a:pPr lvl="2"/>
            <a:r>
              <a:rPr lang="en-US" sz="2000" dirty="0" smtClean="0"/>
              <a:t>mapping data values that are not evenly distributed because it places cluster values in the same class</a:t>
            </a:r>
          </a:p>
          <a:p>
            <a:pPr lvl="2"/>
            <a:r>
              <a:rPr lang="en-US" sz="2000" dirty="0" smtClean="0"/>
              <a:t>Data that you are not familiar with (to identify clusters)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      Classification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14800"/>
            <a:ext cx="6248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090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      Classification</a:t>
            </a:r>
            <a:endParaRPr lang="en-US" dirty="0"/>
          </a:p>
        </p:txBody>
      </p:sp>
      <p:pic>
        <p:nvPicPr>
          <p:cNvPr id="72706" name="Picture 2" descr="http://www.censusscope.org/us/map_pover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41" y="1240349"/>
            <a:ext cx="6159787" cy="5276407"/>
          </a:xfrm>
          <a:prstGeom prst="rect">
            <a:avLst/>
          </a:prstGeom>
          <a:noFill/>
        </p:spPr>
      </p:pic>
      <p:sp>
        <p:nvSpPr>
          <p:cNvPr id="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34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473"/>
            <a:ext cx="8763000" cy="5333999"/>
          </a:xfrm>
        </p:spPr>
        <p:txBody>
          <a:bodyPr/>
          <a:lstStyle/>
          <a:p>
            <a:pPr marL="51435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Classification types : Manual breaks</a:t>
            </a:r>
          </a:p>
          <a:p>
            <a:pPr marL="514350" indent="-457200">
              <a:spcBef>
                <a:spcPts val="0"/>
              </a:spcBef>
            </a:pPr>
            <a:r>
              <a:rPr lang="en-US" sz="2400" dirty="0" smtClean="0"/>
              <a:t>Classification scheme where you specify your own class intervals</a:t>
            </a:r>
          </a:p>
          <a:p>
            <a:pPr marL="514350" indent="-457200">
              <a:spcBef>
                <a:spcPts val="0"/>
              </a:spcBef>
            </a:pPr>
            <a:r>
              <a:rPr lang="en-US" sz="2400" dirty="0" smtClean="0"/>
              <a:t>Comparing features to specific, meaningful values</a:t>
            </a:r>
          </a:p>
          <a:p>
            <a:pPr marL="514350" indent="-457200">
              <a:spcBef>
                <a:spcPts val="0"/>
              </a:spcBef>
            </a:pPr>
            <a:r>
              <a:rPr lang="en-US" sz="2400" dirty="0" smtClean="0"/>
              <a:t>Manually specify the upper and lower limit for each class</a:t>
            </a:r>
          </a:p>
          <a:p>
            <a:pPr marL="514350" indent="-457200">
              <a:spcBef>
                <a:spcPts val="0"/>
              </a:spcBef>
            </a:pPr>
            <a:r>
              <a:rPr lang="en-US" sz="2400" dirty="0" smtClean="0"/>
              <a:t>You may also manually classify data to emphasize a particular range of values, such as those above or below a threshold value.</a:t>
            </a:r>
          </a:p>
          <a:p>
            <a:pPr marL="914400" lvl="1" indent="-457200">
              <a:buAutoNum type="arabicPeriod"/>
            </a:pPr>
            <a:endParaRPr lang="en-US" dirty="0" smtClean="0"/>
          </a:p>
          <a:p>
            <a:pPr marL="914400" lvl="1" indent="-457200">
              <a:buAutoNum type="arabicPeriod"/>
            </a:pPr>
            <a:endParaRPr lang="en-US" dirty="0" smtClean="0"/>
          </a:p>
          <a:p>
            <a:pPr marL="914400" lvl="1" indent="-457200">
              <a:buAutoNum type="arabicPeriod"/>
            </a:pPr>
            <a:endParaRPr lang="en-US" dirty="0" smtClean="0"/>
          </a:p>
          <a:p>
            <a:pPr marL="914400" lvl="1" indent="-457200">
              <a:buNone/>
            </a:pPr>
            <a:endParaRPr lang="en-US" dirty="0" smtClean="0"/>
          </a:p>
          <a:p>
            <a:pPr marL="914400" lvl="1" indent="-457200">
              <a:buNone/>
            </a:pPr>
            <a:endParaRPr lang="en-US" dirty="0" smtClean="0"/>
          </a:p>
          <a:p>
            <a:pPr marL="914400" lvl="1" indent="-457200"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     Classification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96" y="4374722"/>
            <a:ext cx="43640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7122" y="4374722"/>
            <a:ext cx="4329113" cy="170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53005" y="603033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Emphasize ranges – Low, moderate, high income levels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565" y="6141177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Manually specify upper/lower limits</a:t>
            </a:r>
            <a:endParaRPr lang="en-US" sz="1600" dirty="0">
              <a:latin typeface="+mn-lt"/>
            </a:endParaRPr>
          </a:p>
        </p:txBody>
      </p:sp>
      <p:sp>
        <p:nvSpPr>
          <p:cNvPr id="1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6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410199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1851370"/>
            <a:ext cx="7839075" cy="46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5416" y="1295400"/>
            <a:ext cx="7289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Can we compare these two maps? Why / Why not?</a:t>
            </a:r>
            <a:endParaRPr lang="en-US" dirty="0">
              <a:latin typeface="+mn-lt"/>
            </a:endParaRPr>
          </a:p>
        </p:txBody>
      </p:sp>
      <p:sp>
        <p:nvSpPr>
          <p:cNvPr id="12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838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410199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5425"/>
            <a:ext cx="8338756" cy="863600"/>
          </a:xfrm>
        </p:spPr>
        <p:txBody>
          <a:bodyPr/>
          <a:lstStyle/>
          <a:p>
            <a:pPr algn="l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654" y="1100136"/>
            <a:ext cx="8747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latin typeface="+mn-lt"/>
              </a:rPr>
              <a:t>Ans</a:t>
            </a:r>
            <a:r>
              <a:rPr lang="en-US" sz="2000" dirty="0" smtClean="0">
                <a:latin typeface="+mn-lt"/>
              </a:rPr>
              <a:t>: The class ranges and # of class should match, use manual breaks</a:t>
            </a:r>
          </a:p>
          <a:p>
            <a:pPr algn="l"/>
            <a:r>
              <a:rPr lang="en-US" sz="2000" dirty="0" smtClean="0">
                <a:latin typeface="+mn-lt"/>
              </a:rPr>
              <a:t>         to modify the ranges</a:t>
            </a:r>
            <a:endParaRPr lang="en-US" sz="2000" dirty="0">
              <a:latin typeface="+mn-lt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01003"/>
            <a:ext cx="7958138" cy="47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454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report on country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country</Template>
  <TotalTime>2232</TotalTime>
  <Words>1634</Words>
  <Application>Microsoft Office PowerPoint</Application>
  <PresentationFormat>On-screen Show (4:3)</PresentationFormat>
  <Paragraphs>414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Presentation for report on country</vt:lpstr>
      <vt:lpstr>GEO 241: Geographic Information Systems I</vt:lpstr>
      <vt:lpstr>    Classification</vt:lpstr>
      <vt:lpstr>     Classification</vt:lpstr>
      <vt:lpstr>      Classification</vt:lpstr>
      <vt:lpstr>      Classification</vt:lpstr>
      <vt:lpstr>      Classification</vt:lpstr>
      <vt:lpstr>     Classification</vt:lpstr>
      <vt:lpstr>Classification</vt:lpstr>
      <vt:lpstr>Classification</vt:lpstr>
      <vt:lpstr>      Classification</vt:lpstr>
      <vt:lpstr>      Classification</vt:lpstr>
      <vt:lpstr>      Classification</vt:lpstr>
      <vt:lpstr>      Classification</vt:lpstr>
      <vt:lpstr>Cartographic Principles: Georeferencing</vt:lpstr>
      <vt:lpstr>Cartographic Principles: Georeferencing</vt:lpstr>
      <vt:lpstr>Cartographic Principles: Georeferencing</vt:lpstr>
      <vt:lpstr>Cartographic Principles:      Coordinates &amp; Map Projections</vt:lpstr>
      <vt:lpstr>Cartographic Principles:      Coordinates &amp; Map Projections (Contd.)</vt:lpstr>
      <vt:lpstr>Cartographic Principles:      Coordinates &amp; Map Projections (Contd.)</vt:lpstr>
      <vt:lpstr>Cartographic Principles:      Coordinates &amp; Map Projections (Contd.)</vt:lpstr>
      <vt:lpstr>Cartographic Principles:      Coordinates &amp; Map Projections (Contd.)</vt:lpstr>
      <vt:lpstr>Cartographic Principles:      Coordinates &amp; Map Projections (Contd.)</vt:lpstr>
      <vt:lpstr>Cartographic Principles:      Coordinates &amp; Map Projections (Contd.)</vt:lpstr>
      <vt:lpstr>Cartographic Principles:      Coordinates &amp; Map Projections (Contd.)</vt:lpstr>
      <vt:lpstr>Cartographic Principles:      Coordinates &amp; Map Projections (Contd.)</vt:lpstr>
      <vt:lpstr>Cartographic Principles:      Coordinates &amp; Map Projections (Contd.)</vt:lpstr>
      <vt:lpstr>Cartographic Principles:      Coordinates &amp; Map Projections (Contd.)</vt:lpstr>
      <vt:lpstr>Lab 3</vt:lpstr>
      <vt:lpstr>Next Week (Week 4)</vt:lpstr>
    </vt:vector>
  </TitlesOfParts>
  <Manager/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Your Country</dc:title>
  <dc:subject/>
  <dc:creator>Gulasingam, Nandhini</dc:creator>
  <cp:keywords/>
  <dc:description/>
  <cp:lastModifiedBy>DePaul University</cp:lastModifiedBy>
  <cp:revision>278</cp:revision>
  <cp:lastPrinted>1601-01-01T00:00:00Z</cp:lastPrinted>
  <dcterms:created xsi:type="dcterms:W3CDTF">2009-08-03T17:32:32Z</dcterms:created>
  <dcterms:modified xsi:type="dcterms:W3CDTF">2012-09-17T02:00:51Z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