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1"/>
  </p:notesMasterIdLst>
  <p:handoutMasterIdLst>
    <p:handoutMasterId r:id="rId32"/>
  </p:handoutMasterIdLst>
  <p:sldIdLst>
    <p:sldId id="256" r:id="rId2"/>
    <p:sldId id="340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28" r:id="rId19"/>
    <p:sldId id="329" r:id="rId20"/>
    <p:sldId id="330" r:id="rId21"/>
    <p:sldId id="331" r:id="rId22"/>
    <p:sldId id="332" r:id="rId23"/>
    <p:sldId id="333" r:id="rId24"/>
    <p:sldId id="334" r:id="rId25"/>
    <p:sldId id="335" r:id="rId26"/>
    <p:sldId id="336" r:id="rId27"/>
    <p:sldId id="337" r:id="rId28"/>
    <p:sldId id="338" r:id="rId29"/>
    <p:sldId id="339" r:id="rId30"/>
  </p:sldIdLst>
  <p:sldSz cx="9144000" cy="6858000" type="screen4x3"/>
  <p:notesSz cx="6946900" cy="92837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7C44"/>
    <a:srgbClr val="ACA3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24" autoAdjust="0"/>
    <p:restoredTop sz="78655" autoAdjust="0"/>
  </p:normalViewPr>
  <p:slideViewPr>
    <p:cSldViewPr>
      <p:cViewPr varScale="1">
        <p:scale>
          <a:sx n="61" d="100"/>
          <a:sy n="61" d="100"/>
        </p:scale>
        <p:origin x="-14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42" y="-84"/>
      </p:cViewPr>
      <p:guideLst>
        <p:guide orient="horz" pos="2924"/>
        <p:guide pos="218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990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5413" y="0"/>
            <a:ext cx="300990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71B03-A47C-4D33-A9D9-6BF3CF6B5F45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0990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5413" y="8818563"/>
            <a:ext cx="300990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C43366-C46F-4FA9-864A-06C26CD24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828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l" defTabSz="927100">
              <a:defRPr sz="1200"/>
            </a:lvl1pPr>
          </a:lstStyle>
          <a:p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410075"/>
            <a:ext cx="50958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l" defTabSz="927100">
              <a:defRPr sz="1200"/>
            </a:lvl1pPr>
          </a:lstStyle>
          <a:p>
            <a:endParaRPr lang="en-US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EFF4380A-DBF7-46BD-BD24-1CF26FAB5A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8719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4380A-DBF7-46BD-BD24-1CF26FAB5A5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4380A-DBF7-46BD-BD24-1CF26FAB5A5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4380A-DBF7-46BD-BD24-1CF26FAB5A5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4380A-DBF7-46BD-BD24-1CF26FAB5A5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4380A-DBF7-46BD-BD24-1CF26FAB5A5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4380A-DBF7-46BD-BD24-1CF26FAB5A5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4380A-DBF7-46BD-BD24-1CF26FAB5A5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4380A-DBF7-46BD-BD24-1CF26FAB5A5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4380A-DBF7-46BD-BD24-1CF26FAB5A5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4380A-DBF7-46BD-BD24-1CF26FAB5A5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4380A-DBF7-46BD-BD24-1CF26FAB5A5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sz="1200" kern="1200" dirty="0" smtClean="0">
              <a:solidFill>
                <a:schemeClr val="tx1"/>
              </a:solidFill>
              <a:latin typeface="Tahoma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4380A-DBF7-46BD-BD24-1CF26FAB5A5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4380A-DBF7-46BD-BD24-1CF26FAB5A5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4380A-DBF7-46BD-BD24-1CF26FAB5A5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4380A-DBF7-46BD-BD24-1CF26FAB5A5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4380A-DBF7-46BD-BD24-1CF26FAB5A5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4380A-DBF7-46BD-BD24-1CF26FAB5A5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4380A-DBF7-46BD-BD24-1CF26FAB5A5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4380A-DBF7-46BD-BD24-1CF26FAB5A5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4380A-DBF7-46BD-BD24-1CF26FAB5A5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4380A-DBF7-46BD-BD24-1CF26FAB5A5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4380A-DBF7-46BD-BD24-1CF26FAB5A5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4380A-DBF7-46BD-BD24-1CF26FAB5A5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12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4380A-DBF7-46BD-BD24-1CF26FAB5A5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12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4380A-DBF7-46BD-BD24-1CF26FAB5A5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19475" y="1828800"/>
            <a:ext cx="5343525" cy="2362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6350" y="4184650"/>
            <a:ext cx="4946650" cy="1368425"/>
          </a:xfr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6250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629400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r>
              <a:rPr lang="en-US" dirty="0" smtClean="0"/>
              <a:t>Copyright ©  2009 </a:t>
            </a:r>
            <a:r>
              <a:rPr lang="en-US" dirty="0" err="1" smtClean="0"/>
              <a:t>Nandhini</a:t>
            </a:r>
            <a:r>
              <a:rPr lang="en-US" dirty="0" smtClean="0"/>
              <a:t> </a:t>
            </a:r>
            <a:r>
              <a:rPr lang="en-US" dirty="0" err="1" smtClean="0"/>
              <a:t>Gulasingam</a:t>
            </a:r>
            <a:r>
              <a:rPr lang="en-US" dirty="0" smtClean="0"/>
              <a:t>							              </a:t>
            </a:r>
            <a:fld id="{09C955E8-62AF-47AA-9B7A-0F976E6AC4E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629400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r>
              <a:rPr lang="en-US" dirty="0" smtClean="0"/>
              <a:t>Copyright ©  2009 </a:t>
            </a:r>
            <a:r>
              <a:rPr lang="en-US" dirty="0" err="1" smtClean="0"/>
              <a:t>Nandhini</a:t>
            </a:r>
            <a:r>
              <a:rPr lang="en-US" dirty="0" smtClean="0"/>
              <a:t> </a:t>
            </a:r>
            <a:r>
              <a:rPr lang="en-US" dirty="0" err="1" smtClean="0"/>
              <a:t>Gulasingam</a:t>
            </a:r>
            <a:r>
              <a:rPr lang="en-US" dirty="0" smtClean="0"/>
              <a:t>							              </a:t>
            </a:r>
            <a:fld id="{09C955E8-62AF-47AA-9B7A-0F976E6AC4E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170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629400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r>
              <a:rPr lang="en-US" dirty="0" smtClean="0"/>
              <a:t>Copyright ©  2009 </a:t>
            </a:r>
            <a:r>
              <a:rPr lang="en-US" dirty="0" err="1" smtClean="0"/>
              <a:t>Nandhini</a:t>
            </a:r>
            <a:r>
              <a:rPr lang="en-US" dirty="0" smtClean="0"/>
              <a:t> </a:t>
            </a:r>
            <a:r>
              <a:rPr lang="en-US" dirty="0" err="1" smtClean="0"/>
              <a:t>Gulasingam</a:t>
            </a:r>
            <a:r>
              <a:rPr lang="en-US" dirty="0" smtClean="0"/>
              <a:t>							              </a:t>
            </a:r>
            <a:fld id="{09C955E8-62AF-47AA-9B7A-0F976E6AC4E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Copyright ©  2009 Nandhini Gulasingam							              </a:t>
            </a:r>
            <a:fld id="{09C955E8-62AF-47AA-9B7A-0F976E6AC4E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 2009 </a:t>
            </a:r>
            <a:r>
              <a:rPr lang="en-US" dirty="0" err="1" smtClean="0"/>
              <a:t>Nandhini</a:t>
            </a:r>
            <a:r>
              <a:rPr lang="en-US" dirty="0" smtClean="0"/>
              <a:t> </a:t>
            </a:r>
            <a:r>
              <a:rPr lang="en-US" dirty="0" err="1" smtClean="0"/>
              <a:t>Gulasingam</a:t>
            </a:r>
            <a:r>
              <a:rPr lang="en-US" dirty="0" smtClean="0"/>
              <a:t>							              </a:t>
            </a:r>
            <a:fld id="{09C955E8-62AF-47AA-9B7A-0F976E6AC4E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225425"/>
            <a:ext cx="770572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304925"/>
            <a:ext cx="7705725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629400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r>
              <a:rPr lang="en-US" dirty="0" smtClean="0"/>
              <a:t>Copyright ©  2009 </a:t>
            </a:r>
            <a:r>
              <a:rPr lang="en-US" dirty="0" err="1" smtClean="0"/>
              <a:t>Nandhini</a:t>
            </a:r>
            <a:r>
              <a:rPr lang="en-US" dirty="0" smtClean="0"/>
              <a:t> </a:t>
            </a:r>
            <a:r>
              <a:rPr lang="en-US" dirty="0" err="1" smtClean="0"/>
              <a:t>Gulasingam</a:t>
            </a:r>
            <a:r>
              <a:rPr lang="en-US" dirty="0" smtClean="0"/>
              <a:t>							              </a:t>
            </a:r>
            <a:fld id="{09C955E8-62AF-47AA-9B7A-0F976E6AC4E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5" r:id="rId3"/>
    <p:sldLayoutId id="2147483665" r:id="rId4"/>
    <p:sldLayoutId id="2147483664" r:id="rId5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52400" y="3048000"/>
            <a:ext cx="8839201" cy="609600"/>
          </a:xfrm>
        </p:spPr>
        <p:txBody>
          <a:bodyPr/>
          <a:lstStyle/>
          <a:p>
            <a:pPr algn="ctr"/>
            <a:r>
              <a:rPr lang="en-US" sz="2800" b="1" cap="small" dirty="0" smtClean="0"/>
              <a:t>GEO 241: Geographic Information Systems I</a:t>
            </a:r>
            <a:endParaRPr lang="en-US" sz="2600" dirty="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381000" y="4267200"/>
            <a:ext cx="845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l"/>
            <a:r>
              <a:rPr kumimoji="0" lang="en-US" sz="2000" b="1" i="0" u="none" strike="noStrike" kern="0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Week 4</a:t>
            </a:r>
            <a:r>
              <a:rPr kumimoji="0" lang="en-US" sz="2000" b="1" i="0" u="none" strike="noStrike" kern="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: </a:t>
            </a:r>
            <a:r>
              <a:rPr lang="en-US" sz="2000" b="1" dirty="0"/>
              <a:t>Data Creation – Spatial and Attribute Data</a:t>
            </a:r>
          </a:p>
          <a:p>
            <a:pPr algn="l"/>
            <a:r>
              <a:rPr lang="en-US" sz="2000" b="1" dirty="0"/>
              <a:t>               </a:t>
            </a:r>
            <a:r>
              <a:rPr lang="en-US" sz="2000" b="1" dirty="0" smtClean="0"/>
              <a:t>  Using </a:t>
            </a:r>
            <a:r>
              <a:rPr lang="en-US" sz="2000" b="1" dirty="0"/>
              <a:t>Field Calculator</a:t>
            </a:r>
          </a:p>
          <a:p>
            <a:pPr algn="l"/>
            <a:r>
              <a:rPr lang="en-US" sz="2000" b="1" dirty="0"/>
              <a:t>               </a:t>
            </a:r>
            <a:r>
              <a:rPr lang="en-US" sz="2000" b="1" dirty="0" smtClean="0"/>
              <a:t>  Joins </a:t>
            </a:r>
            <a:r>
              <a:rPr lang="en-US" sz="2000" b="1" dirty="0"/>
              <a:t>– Join Attribute Data</a:t>
            </a:r>
          </a:p>
        </p:txBody>
      </p:sp>
      <p:sp>
        <p:nvSpPr>
          <p:cNvPr id="4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665976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pPr algn="ctr"/>
            <a:r>
              <a:rPr lang="en-US" sz="800" dirty="0" smtClean="0"/>
              <a:t>Geographic Information Systems I | Department of Geography, DePaul University. Nandhini Gulasingam 	</a:t>
            </a:r>
            <a:endParaRPr lang="en-US" sz="800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0" y="6649148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CA35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4925"/>
            <a:ext cx="8763000" cy="4895850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Data Types</a:t>
            </a:r>
          </a:p>
          <a:p>
            <a:pPr marL="457200" indent="-457200">
              <a:buAutoNum type="arabicParenBoth"/>
            </a:pPr>
            <a:r>
              <a:rPr lang="en-US" sz="2400" dirty="0" smtClean="0"/>
              <a:t>Numeric: Numeric fields can be stored as one of four </a:t>
            </a:r>
          </a:p>
          <a:p>
            <a:pPr marL="457200" indent="-457200">
              <a:buNone/>
            </a:pPr>
            <a:r>
              <a:rPr lang="en-US" dirty="0" smtClean="0"/>
              <a:t>      </a:t>
            </a:r>
            <a:r>
              <a:rPr lang="en-US" sz="2400" dirty="0" smtClean="0"/>
              <a:t>numeric data types </a:t>
            </a:r>
          </a:p>
          <a:p>
            <a:pPr marL="457200" indent="-457200">
              <a:buNone/>
            </a:pPr>
            <a:endParaRPr lang="en-US" dirty="0" smtClean="0"/>
          </a:p>
          <a:p>
            <a:pPr marL="457200" indent="-457200">
              <a:buNone/>
            </a:pPr>
            <a:r>
              <a:rPr lang="en-US" sz="2400" dirty="0" smtClean="0"/>
              <a:t>	 Short Integer</a:t>
            </a:r>
          </a:p>
          <a:p>
            <a:pPr marL="457200" indent="-457200">
              <a:buNone/>
            </a:pPr>
            <a:r>
              <a:rPr lang="en-US" dirty="0" smtClean="0"/>
              <a:t>      Long Integer               </a:t>
            </a:r>
          </a:p>
          <a:p>
            <a:pPr marL="457200" indent="-457200">
              <a:buNone/>
            </a:pPr>
            <a:endParaRPr lang="en-US" sz="2400" dirty="0" smtClean="0"/>
          </a:p>
          <a:p>
            <a:pPr marL="457200" indent="-457200">
              <a:buNone/>
            </a:pPr>
            <a:r>
              <a:rPr lang="en-US" dirty="0" smtClean="0"/>
              <a:t>      Float</a:t>
            </a:r>
          </a:p>
          <a:p>
            <a:pPr marL="457200" indent="-457200">
              <a:buNone/>
            </a:pPr>
            <a:r>
              <a:rPr lang="en-US" sz="2400" dirty="0" smtClean="0"/>
              <a:t>      Double</a:t>
            </a:r>
          </a:p>
          <a:p>
            <a:pPr marL="457200" indent="-457200">
              <a:buNone/>
            </a:pPr>
            <a:endParaRPr lang="en-US" sz="2400" dirty="0" smtClean="0"/>
          </a:p>
          <a:p>
            <a:pPr marL="457200" indent="-457200">
              <a:buNone/>
            </a:pPr>
            <a:r>
              <a:rPr lang="en-US" dirty="0" smtClean="0"/>
              <a:t>      </a:t>
            </a:r>
            <a:endParaRPr lang="en-US" sz="2200" dirty="0" smtClean="0"/>
          </a:p>
          <a:p>
            <a:pPr lvl="1">
              <a:buNone/>
            </a:pPr>
            <a:endParaRPr lang="en-US" sz="1700" dirty="0" smtClean="0"/>
          </a:p>
          <a:p>
            <a:pPr lvl="1"/>
            <a:endParaRPr lang="en-US" dirty="0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665976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r>
              <a:rPr lang="en-US" sz="800" dirty="0" smtClean="0"/>
              <a:t>Geographic Information Systems - I| Department of Geography, DePaul University. Nandhini Gulasingam 	                   	                  </a:t>
            </a:r>
            <a:fld id="{93F56113-AEBE-4736-BC21-20B991040C91}" type="slidenum">
              <a:rPr lang="en-US" sz="800" smtClean="0"/>
              <a:pPr/>
              <a:t>10</a:t>
            </a:fld>
            <a:endParaRPr lang="en-US" sz="800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0" y="6649148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CA35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Right Brace 6"/>
          <p:cNvSpPr/>
          <p:nvPr/>
        </p:nvSpPr>
        <p:spPr bwMode="auto">
          <a:xfrm>
            <a:off x="2895600" y="3200400"/>
            <a:ext cx="381000" cy="914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ight Brace 7"/>
          <p:cNvSpPr/>
          <p:nvPr/>
        </p:nvSpPr>
        <p:spPr bwMode="auto">
          <a:xfrm>
            <a:off x="2895600" y="4419600"/>
            <a:ext cx="381000" cy="914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2800" y="3352800"/>
            <a:ext cx="2209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Whole Numbers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29000" y="4572000"/>
            <a:ext cx="2430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Decimal Numbers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21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4925"/>
            <a:ext cx="8763000" cy="4895850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Data Types</a:t>
            </a:r>
          </a:p>
          <a:p>
            <a:pPr marL="457200" indent="-457200">
              <a:buAutoNum type="arabicParenBoth"/>
            </a:pPr>
            <a:r>
              <a:rPr lang="en-US" sz="2400" dirty="0" smtClean="0"/>
              <a:t>Numeric:</a:t>
            </a:r>
          </a:p>
          <a:p>
            <a:pPr marL="457200" indent="-457200">
              <a:buNone/>
            </a:pPr>
            <a:endParaRPr lang="en-US" sz="2400" dirty="0" smtClean="0"/>
          </a:p>
          <a:p>
            <a:pPr marL="457200" indent="-457200">
              <a:buNone/>
            </a:pPr>
            <a:r>
              <a:rPr lang="en-US" dirty="0" smtClean="0"/>
              <a:t>      (</a:t>
            </a:r>
            <a:r>
              <a:rPr lang="en-US" dirty="0" err="1" smtClean="0"/>
              <a:t>i</a:t>
            </a:r>
            <a:r>
              <a:rPr lang="en-US" dirty="0" smtClean="0"/>
              <a:t>) Short integer – </a:t>
            </a:r>
          </a:p>
          <a:p>
            <a:pPr lvl="2"/>
            <a:r>
              <a:rPr lang="en-US" sz="2200" dirty="0" smtClean="0"/>
              <a:t>Saves values between -32,000 and +32,000 </a:t>
            </a:r>
          </a:p>
          <a:p>
            <a:pPr lvl="2"/>
            <a:r>
              <a:rPr lang="en-US" sz="2200" dirty="0" smtClean="0"/>
              <a:t>Whole numbers OLNY</a:t>
            </a:r>
          </a:p>
          <a:p>
            <a:pPr lvl="2"/>
            <a:r>
              <a:rPr lang="en-US" sz="2200" dirty="0" smtClean="0"/>
              <a:t>e.g.  Number of students in a class – 50</a:t>
            </a:r>
          </a:p>
          <a:p>
            <a:pPr lvl="1">
              <a:buNone/>
            </a:pPr>
            <a:r>
              <a:rPr lang="en-US" sz="2200" dirty="0" smtClean="0"/>
              <a:t>                Age – 16</a:t>
            </a:r>
          </a:p>
          <a:p>
            <a:pPr lvl="1">
              <a:buNone/>
            </a:pPr>
            <a:r>
              <a:rPr lang="en-US" sz="2200" dirty="0" smtClean="0"/>
              <a:t>                Year of house built  - 1996</a:t>
            </a:r>
          </a:p>
          <a:p>
            <a:pPr lvl="1">
              <a:buNone/>
            </a:pPr>
            <a:endParaRPr lang="en-US" sz="1700" dirty="0" smtClean="0"/>
          </a:p>
          <a:p>
            <a:pPr lvl="1"/>
            <a:endParaRPr lang="en-US" dirty="0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665976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r>
              <a:rPr lang="en-US" sz="800" dirty="0" smtClean="0"/>
              <a:t>Geographic Information Systems - I| Department of Geography, DePaul University. Nandhini Gulasingam 	                   	                  </a:t>
            </a:r>
            <a:fld id="{93F56113-AEBE-4736-BC21-20B991040C91}" type="slidenum">
              <a:rPr lang="en-US" sz="800" smtClean="0"/>
              <a:pPr/>
              <a:t>11</a:t>
            </a:fld>
            <a:endParaRPr lang="en-US" sz="800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0" y="6649148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CA35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40524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5425"/>
            <a:ext cx="8305800" cy="863600"/>
          </a:xfrm>
        </p:spPr>
        <p:txBody>
          <a:bodyPr/>
          <a:lstStyle/>
          <a:p>
            <a:r>
              <a:rPr lang="en-US" dirty="0" smtClean="0"/>
              <a:t>Database Concepts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4925"/>
            <a:ext cx="8763000" cy="4895850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Data Types…</a:t>
            </a:r>
          </a:p>
          <a:p>
            <a:pPr marL="457200" indent="-457200">
              <a:buAutoNum type="arabicParenBoth"/>
            </a:pPr>
            <a:r>
              <a:rPr lang="en-US" sz="2400" dirty="0" smtClean="0"/>
              <a:t>Numeric: </a:t>
            </a:r>
          </a:p>
          <a:p>
            <a:pPr marL="457200" indent="-457200">
              <a:buAutoNum type="arabicParenBoth"/>
            </a:pPr>
            <a:endParaRPr lang="en-US" sz="2400" dirty="0" smtClean="0"/>
          </a:p>
          <a:p>
            <a:pPr marL="457200" indent="-457200">
              <a:buNone/>
            </a:pPr>
            <a:r>
              <a:rPr lang="en-US" dirty="0" smtClean="0"/>
              <a:t>      (ii) Long integer  - </a:t>
            </a:r>
          </a:p>
          <a:p>
            <a:pPr lvl="2"/>
            <a:r>
              <a:rPr lang="en-US" sz="2200" dirty="0" smtClean="0"/>
              <a:t>Saves values between -2 billion and +2 billion</a:t>
            </a:r>
          </a:p>
          <a:p>
            <a:pPr lvl="2"/>
            <a:r>
              <a:rPr lang="en-US" sz="2200" dirty="0" smtClean="0"/>
              <a:t>Whole numbers OLNY</a:t>
            </a:r>
          </a:p>
          <a:p>
            <a:pPr lvl="2"/>
            <a:r>
              <a:rPr lang="en-US" sz="2200" dirty="0" smtClean="0"/>
              <a:t>e.g. Total population  - 234500</a:t>
            </a:r>
          </a:p>
          <a:p>
            <a:pPr lvl="2">
              <a:buNone/>
            </a:pPr>
            <a:r>
              <a:rPr lang="en-US" sz="2200" dirty="0" smtClean="0"/>
              <a:t>           Income – 45000</a:t>
            </a:r>
          </a:p>
          <a:p>
            <a:pPr lvl="2">
              <a:buNone/>
            </a:pPr>
            <a:endParaRPr lang="en-US" sz="2200" dirty="0" smtClean="0"/>
          </a:p>
          <a:p>
            <a:pPr lvl="2">
              <a:buNone/>
            </a:pPr>
            <a:endParaRPr lang="en-US" sz="2200" dirty="0" smtClean="0"/>
          </a:p>
          <a:p>
            <a:pPr>
              <a:buNone/>
            </a:pPr>
            <a:endParaRPr lang="en-US" sz="2300" dirty="0" smtClean="0"/>
          </a:p>
          <a:p>
            <a:pPr lvl="1"/>
            <a:endParaRPr lang="en-US" dirty="0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665976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r>
              <a:rPr lang="en-US" sz="800" dirty="0" smtClean="0"/>
              <a:t>Geographic Information Systems - I| Department of Geography, DePaul University. Nandhini Gulasingam 	                   	                  </a:t>
            </a:r>
            <a:fld id="{93F56113-AEBE-4736-BC21-20B991040C91}" type="slidenum">
              <a:rPr lang="en-US" sz="800" smtClean="0"/>
              <a:pPr/>
              <a:t>12</a:t>
            </a:fld>
            <a:endParaRPr lang="en-US" sz="800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0" y="6649148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CA35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75383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68348"/>
            <a:ext cx="8763000" cy="536105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Data Types…</a:t>
            </a:r>
          </a:p>
          <a:p>
            <a:pPr marL="457200" indent="-457200">
              <a:buAutoNum type="arabicParenBoth"/>
            </a:pPr>
            <a:r>
              <a:rPr lang="en-US" sz="2400" dirty="0" smtClean="0"/>
              <a:t>Numeric:</a:t>
            </a:r>
          </a:p>
          <a:p>
            <a:pPr marL="457200" indent="-457200">
              <a:buNone/>
            </a:pPr>
            <a:endParaRPr lang="en-US" sz="1200" dirty="0" smtClean="0"/>
          </a:p>
          <a:p>
            <a:pPr marL="457200" indent="-457200">
              <a:buNone/>
            </a:pPr>
            <a:r>
              <a:rPr lang="en-US" dirty="0" smtClean="0"/>
              <a:t>      (iii) Float – </a:t>
            </a:r>
          </a:p>
          <a:p>
            <a:pPr lvl="3"/>
            <a:r>
              <a:rPr lang="en-US" sz="2200" dirty="0" smtClean="0"/>
              <a:t>Saves values between -32,000 and +32,000</a:t>
            </a:r>
          </a:p>
          <a:p>
            <a:pPr lvl="3"/>
            <a:r>
              <a:rPr lang="en-US" sz="2200" dirty="0" smtClean="0"/>
              <a:t>Saves decimal values. </a:t>
            </a:r>
          </a:p>
          <a:p>
            <a:pPr lvl="3"/>
            <a:r>
              <a:rPr lang="en-US" sz="2200" dirty="0" smtClean="0"/>
              <a:t>e.g. Percent unemployed – 23.76</a:t>
            </a:r>
          </a:p>
          <a:p>
            <a:pPr lvl="3"/>
            <a:endParaRPr lang="en-US" sz="2200" dirty="0" smtClean="0"/>
          </a:p>
          <a:p>
            <a:pPr lvl="1">
              <a:buNone/>
            </a:pPr>
            <a:r>
              <a:rPr lang="en-US" sz="2400" dirty="0" smtClean="0"/>
              <a:t>(iv) Double- </a:t>
            </a:r>
          </a:p>
          <a:p>
            <a:pPr lvl="3"/>
            <a:r>
              <a:rPr lang="en-US" sz="2200" dirty="0" smtClean="0"/>
              <a:t>Saves values between -2 billion and +2 billion</a:t>
            </a:r>
          </a:p>
          <a:p>
            <a:pPr lvl="3"/>
            <a:r>
              <a:rPr lang="en-US" sz="2200" dirty="0" smtClean="0"/>
              <a:t>Saves decimal values. </a:t>
            </a:r>
          </a:p>
          <a:p>
            <a:pPr lvl="3">
              <a:spcAft>
                <a:spcPts val="1200"/>
              </a:spcAft>
            </a:pPr>
            <a:r>
              <a:rPr lang="en-US" sz="2200" dirty="0" smtClean="0"/>
              <a:t>e.g. Average Income – 400000.56</a:t>
            </a:r>
          </a:p>
          <a:p>
            <a:pPr lvl="1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665976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r>
              <a:rPr lang="en-US" sz="800" dirty="0" smtClean="0"/>
              <a:t>Geographic Information Systems - I| Department of Geography, DePaul University. Nandhini Gulasingam 	                   	                  </a:t>
            </a:r>
            <a:fld id="{93F56113-AEBE-4736-BC21-20B991040C91}" type="slidenum">
              <a:rPr lang="en-US" sz="800" smtClean="0"/>
              <a:pPr/>
              <a:t>13</a:t>
            </a:fld>
            <a:endParaRPr lang="en-US" sz="800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0" y="6649148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CA35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25425"/>
            <a:ext cx="8305800" cy="863600"/>
          </a:xfrm>
        </p:spPr>
        <p:txBody>
          <a:bodyPr/>
          <a:lstStyle/>
          <a:p>
            <a:r>
              <a:rPr lang="en-US" dirty="0" smtClean="0"/>
              <a:t>Database Concepts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76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4924"/>
            <a:ext cx="8763000" cy="5248275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Data Types…</a:t>
            </a:r>
          </a:p>
          <a:p>
            <a:pPr>
              <a:buNone/>
            </a:pPr>
            <a:r>
              <a:rPr lang="en-US" dirty="0" smtClean="0"/>
              <a:t>(2) Text: </a:t>
            </a:r>
          </a:p>
          <a:p>
            <a:pPr lvl="2"/>
            <a:r>
              <a:rPr lang="en-US" sz="2200" dirty="0" smtClean="0"/>
              <a:t>Stores alphanumeric characters and special characters</a:t>
            </a:r>
          </a:p>
          <a:p>
            <a:pPr lvl="2"/>
            <a:r>
              <a:rPr lang="en-US" sz="2200" dirty="0" smtClean="0"/>
              <a:t>e.g. Address  - 234 S. Wabash Apt# 2B</a:t>
            </a:r>
          </a:p>
          <a:p>
            <a:pPr lvl="1"/>
            <a:endParaRPr lang="en-US" sz="2400" dirty="0" smtClean="0"/>
          </a:p>
          <a:p>
            <a:pPr>
              <a:buNone/>
            </a:pPr>
            <a:r>
              <a:rPr lang="en-US" dirty="0" smtClean="0"/>
              <a:t>(3) Date: </a:t>
            </a:r>
          </a:p>
          <a:p>
            <a:pPr lvl="2"/>
            <a:r>
              <a:rPr lang="en-US" sz="2200" dirty="0" smtClean="0"/>
              <a:t>Stores date and time data</a:t>
            </a:r>
          </a:p>
          <a:p>
            <a:pPr lvl="2"/>
            <a:r>
              <a:rPr lang="en-US" sz="2200" dirty="0" smtClean="0"/>
              <a:t>e.g. Building permit issued date – 10-20-1990</a:t>
            </a:r>
          </a:p>
          <a:p>
            <a:pPr>
              <a:buNone/>
            </a:pPr>
            <a:endParaRPr lang="en-US" sz="1200" dirty="0" smtClean="0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665976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r>
              <a:rPr lang="en-US" sz="800" dirty="0" smtClean="0"/>
              <a:t>Geographic Information Systems - I| Department of Geography, DePaul University. Nandhini Gulasingam 	                  	                  </a:t>
            </a:r>
            <a:fld id="{93F56113-AEBE-4736-BC21-20B991040C91}" type="slidenum">
              <a:rPr lang="en-US" sz="800" smtClean="0"/>
              <a:pPr/>
              <a:t>14</a:t>
            </a:fld>
            <a:endParaRPr lang="en-US" sz="800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0" y="6649148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CA35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25425"/>
            <a:ext cx="8305800" cy="863600"/>
          </a:xfrm>
        </p:spPr>
        <p:txBody>
          <a:bodyPr/>
          <a:lstStyle/>
          <a:p>
            <a:r>
              <a:rPr lang="en-US" dirty="0" smtClean="0"/>
              <a:t>Database Concepts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743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4924"/>
            <a:ext cx="8763000" cy="5248275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What data type should be used to store the </a:t>
            </a:r>
          </a:p>
          <a:p>
            <a:pPr>
              <a:buNone/>
            </a:pPr>
            <a:r>
              <a:rPr lang="en-US" sz="2800" dirty="0" smtClean="0"/>
              <a:t>following info?</a:t>
            </a:r>
          </a:p>
          <a:p>
            <a:pPr>
              <a:buNone/>
            </a:pPr>
            <a:endParaRPr lang="en-US" sz="2800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US" sz="2400" dirty="0" smtClean="0"/>
              <a:t>Community Area Name	    6.  </a:t>
            </a:r>
            <a:r>
              <a:rPr lang="en-US" sz="2400" dirty="0" err="1" smtClean="0"/>
              <a:t>Zipcode</a:t>
            </a:r>
            <a:endParaRPr lang="en-US" sz="2400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US" sz="2400" dirty="0" smtClean="0"/>
              <a:t>Population			    7.  Percent Change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400" dirty="0" smtClean="0"/>
              <a:t>Median Income		    8.  Square Miles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400" dirty="0" smtClean="0"/>
              <a:t>Percent Unemployed	    9.  Area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400" dirty="0" smtClean="0"/>
              <a:t>Building Status		   10. GPA</a:t>
            </a:r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665976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r>
              <a:rPr lang="en-US" sz="800" dirty="0" smtClean="0"/>
              <a:t>Geographic Information Systems - I| Department of Geography, DePaul University. Nandhini Gulasingam	                   	                  </a:t>
            </a:r>
            <a:fld id="{93F56113-AEBE-4736-BC21-20B991040C91}" type="slidenum">
              <a:rPr lang="en-US" sz="800" smtClean="0"/>
              <a:pPr/>
              <a:t>15</a:t>
            </a:fld>
            <a:endParaRPr lang="en-US" sz="800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0" y="6649148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CA35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25425"/>
            <a:ext cx="8305800" cy="863600"/>
          </a:xfrm>
        </p:spPr>
        <p:txBody>
          <a:bodyPr/>
          <a:lstStyle/>
          <a:p>
            <a:r>
              <a:rPr lang="en-US" dirty="0" smtClean="0"/>
              <a:t>Database Concepts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50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4924"/>
            <a:ext cx="8763000" cy="5248275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What data type will you use for the following data?</a:t>
            </a:r>
          </a:p>
          <a:p>
            <a:pPr>
              <a:buNone/>
            </a:pPr>
            <a:endParaRPr lang="en-US" sz="2800" dirty="0" smtClean="0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665976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r>
              <a:rPr lang="en-US" sz="800" dirty="0" smtClean="0"/>
              <a:t>Geographic Information Systems - I| Department of Geography, DePaul University. Nandhini Gulasingam	                   	                  </a:t>
            </a:r>
            <a:fld id="{93F56113-AEBE-4736-BC21-20B991040C91}" type="slidenum">
              <a:rPr lang="en-US" sz="800" smtClean="0"/>
              <a:pPr/>
              <a:t>16</a:t>
            </a:fld>
            <a:endParaRPr lang="en-US" sz="800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0" y="6649148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CA35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25425"/>
            <a:ext cx="8305800" cy="863600"/>
          </a:xfrm>
        </p:spPr>
        <p:txBody>
          <a:bodyPr/>
          <a:lstStyle/>
          <a:p>
            <a:r>
              <a:rPr lang="en-US" dirty="0" smtClean="0"/>
              <a:t>Database Concepts</a:t>
            </a: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0" y="2133600"/>
          <a:ext cx="8458201" cy="3556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24000"/>
                <a:gridCol w="1600200"/>
                <a:gridCol w="1676400"/>
                <a:gridCol w="1676400"/>
                <a:gridCol w="1981201"/>
              </a:tblGrid>
              <a:tr h="711200">
                <a:tc>
                  <a:txBody>
                    <a:bodyPr/>
                    <a:lstStyle/>
                    <a:p>
                      <a:r>
                        <a:rPr lang="en-US" dirty="0" smtClean="0"/>
                        <a:t>Population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DistrictNo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CrimeRate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AvgIncome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AvgHHSize</a:t>
                      </a:r>
                      <a:endParaRPr lang="en-US" dirty="0"/>
                    </a:p>
                  </a:txBody>
                  <a:tcPr/>
                </a:tc>
              </a:tr>
              <a:tr h="71120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50000.50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71120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234567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45.1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71120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78945356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23446.50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71120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345687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345000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227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872412" cy="863600"/>
          </a:xfrm>
        </p:spPr>
        <p:txBody>
          <a:bodyPr/>
          <a:lstStyle/>
          <a:p>
            <a:r>
              <a:rPr lang="en-US" dirty="0" smtClean="0"/>
              <a:t>Database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4924"/>
            <a:ext cx="8763000" cy="5095875"/>
          </a:xfrm>
        </p:spPr>
        <p:txBody>
          <a:bodyPr/>
          <a:lstStyle/>
          <a:p>
            <a:pPr>
              <a:buNone/>
            </a:pPr>
            <a:r>
              <a:rPr lang="en-US" sz="3000" dirty="0" smtClean="0"/>
              <a:t>Creating  Field Names</a:t>
            </a:r>
          </a:p>
          <a:p>
            <a:r>
              <a:rPr lang="en-US" sz="2800" dirty="0" smtClean="0"/>
              <a:t>Things to remember when creating Field Names</a:t>
            </a:r>
          </a:p>
          <a:p>
            <a:pPr lvl="1"/>
            <a:r>
              <a:rPr lang="en-US" sz="2200" dirty="0" smtClean="0"/>
              <a:t>Should start with a character</a:t>
            </a:r>
          </a:p>
          <a:p>
            <a:pPr lvl="1"/>
            <a:r>
              <a:rPr lang="en-US" sz="2200" dirty="0" smtClean="0"/>
              <a:t>Can have character, number or underscore</a:t>
            </a:r>
          </a:p>
          <a:p>
            <a:pPr lvl="1"/>
            <a:r>
              <a:rPr lang="en-US" sz="2200" dirty="0" smtClean="0"/>
              <a:t>Cannot exceed 10 characters</a:t>
            </a:r>
          </a:p>
          <a:p>
            <a:pPr lvl="1">
              <a:spcAft>
                <a:spcPts val="1200"/>
              </a:spcAft>
            </a:pPr>
            <a:r>
              <a:rPr lang="en-US" sz="2200" dirty="0" smtClean="0"/>
              <a:t>Cannot contain special characters other than underscore</a:t>
            </a:r>
          </a:p>
          <a:p>
            <a:r>
              <a:rPr lang="en-US" sz="2800" dirty="0" smtClean="0"/>
              <a:t>Valid filed names: Pop2000, MedInc90, </a:t>
            </a:r>
            <a:r>
              <a:rPr lang="en-US" sz="2800" dirty="0" err="1" smtClean="0"/>
              <a:t>PctEmp</a:t>
            </a:r>
            <a:r>
              <a:rPr lang="en-US" sz="2800" dirty="0" smtClean="0"/>
              <a:t>, </a:t>
            </a:r>
            <a:r>
              <a:rPr lang="en-US" sz="2800" dirty="0" err="1" smtClean="0"/>
              <a:t>Bld_Type</a:t>
            </a:r>
            <a:endParaRPr lang="en-US" sz="2800" dirty="0" smtClean="0"/>
          </a:p>
          <a:p>
            <a:pPr>
              <a:buNone/>
            </a:pPr>
            <a:endParaRPr lang="en-US" sz="1000" dirty="0" smtClean="0"/>
          </a:p>
          <a:p>
            <a:r>
              <a:rPr lang="en-US" sz="2800" dirty="0" smtClean="0"/>
              <a:t>Invalid field names: %</a:t>
            </a:r>
            <a:r>
              <a:rPr lang="en-US" sz="2800" dirty="0" err="1" smtClean="0"/>
              <a:t>unemp</a:t>
            </a:r>
            <a:r>
              <a:rPr lang="en-US" sz="2800" dirty="0" smtClean="0"/>
              <a:t>, </a:t>
            </a:r>
            <a:r>
              <a:rPr lang="en-US" sz="2800" dirty="0" err="1" smtClean="0"/>
              <a:t>percentUnemployed</a:t>
            </a:r>
            <a:r>
              <a:rPr lang="en-US" sz="2800" dirty="0" smtClean="0"/>
              <a:t>, 90_bldType, </a:t>
            </a:r>
            <a:r>
              <a:rPr lang="en-US" sz="2800" dirty="0" err="1" smtClean="0"/>
              <a:t>Type&amp;Score</a:t>
            </a:r>
            <a:endParaRPr lang="en-US" sz="2800" dirty="0" smtClean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sz="1200" dirty="0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665976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r>
              <a:rPr lang="en-US" sz="800" dirty="0" smtClean="0"/>
              <a:t>Geographic Information Systems - I| Department of Geography, DePaul University. Nandhini Gulasingam	                   	                  </a:t>
            </a:r>
            <a:fld id="{93F56113-AEBE-4736-BC21-20B991040C91}" type="slidenum">
              <a:rPr lang="en-US" sz="800" smtClean="0"/>
              <a:pPr/>
              <a:t>17</a:t>
            </a:fld>
            <a:endParaRPr lang="en-US" sz="800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0" y="6649148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CA35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9888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5425"/>
            <a:ext cx="7872412" cy="863600"/>
          </a:xfrm>
        </p:spPr>
        <p:txBody>
          <a:bodyPr/>
          <a:lstStyle/>
          <a:p>
            <a:r>
              <a:rPr lang="en-US" dirty="0" smtClean="0"/>
              <a:t>Database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4925"/>
            <a:ext cx="8763000" cy="489585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800" dirty="0" smtClean="0"/>
              <a:t>Which field names are invalid? Why?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sz="2400" dirty="0" smtClean="0"/>
              <a:t>1. Population 2000</a:t>
            </a:r>
          </a:p>
          <a:p>
            <a:pPr lvl="1">
              <a:buNone/>
            </a:pPr>
            <a:r>
              <a:rPr lang="en-US" sz="2400" dirty="0" smtClean="0"/>
              <a:t>2. Pop 2000</a:t>
            </a:r>
          </a:p>
          <a:p>
            <a:pPr lvl="1">
              <a:buNone/>
            </a:pPr>
            <a:r>
              <a:rPr lang="en-US" sz="2400" dirty="0" smtClean="0"/>
              <a:t>3. Pop_2000</a:t>
            </a:r>
          </a:p>
          <a:p>
            <a:pPr lvl="1">
              <a:buNone/>
            </a:pPr>
            <a:r>
              <a:rPr lang="en-US" sz="2400" dirty="0" smtClean="0"/>
              <a:t>4. 2000_Population</a:t>
            </a:r>
          </a:p>
          <a:p>
            <a:pPr lvl="1">
              <a:buNone/>
            </a:pPr>
            <a:r>
              <a:rPr lang="en-US" sz="2400" dirty="0" smtClean="0"/>
              <a:t>5. Pop_2000%</a:t>
            </a:r>
          </a:p>
          <a:p>
            <a:pPr lvl="1">
              <a:buNone/>
            </a:pPr>
            <a:r>
              <a:rPr lang="en-US" sz="2400" dirty="0" smtClean="0"/>
              <a:t>6. Population_2000</a:t>
            </a:r>
          </a:p>
          <a:p>
            <a:pPr>
              <a:buNone/>
            </a:pPr>
            <a:endParaRPr lang="en-US" sz="1200" dirty="0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665976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r>
              <a:rPr lang="en-US" sz="800" dirty="0" smtClean="0"/>
              <a:t>Geographic Information Systems - I| Department of Geography, DePaul University. Nandhini Gulasingam	                   	                  </a:t>
            </a:r>
            <a:fld id="{93F56113-AEBE-4736-BC21-20B991040C91}" type="slidenum">
              <a:rPr lang="en-US" sz="800" smtClean="0"/>
              <a:pPr/>
              <a:t>18</a:t>
            </a:fld>
            <a:endParaRPr lang="en-US" sz="800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0" y="6649148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CA35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2880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5425"/>
            <a:ext cx="8001000" cy="863600"/>
          </a:xfrm>
        </p:spPr>
        <p:txBody>
          <a:bodyPr/>
          <a:lstStyle/>
          <a:p>
            <a:r>
              <a:rPr lang="en-US" dirty="0" smtClean="0"/>
              <a:t>Creating Attribute Data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4925"/>
            <a:ext cx="8763000" cy="4895850"/>
          </a:xfrm>
        </p:spPr>
        <p:txBody>
          <a:bodyPr/>
          <a:lstStyle/>
          <a:p>
            <a:pPr>
              <a:buNone/>
            </a:pPr>
            <a:endParaRPr lang="en-US" sz="1000" dirty="0" smtClean="0"/>
          </a:p>
          <a:p>
            <a:pPr>
              <a:spcAft>
                <a:spcPts val="1200"/>
              </a:spcAft>
              <a:buNone/>
            </a:pPr>
            <a:r>
              <a:rPr lang="en-US" sz="2800" dirty="0" smtClean="0"/>
              <a:t>Methods</a:t>
            </a:r>
            <a:endParaRPr lang="en-US" sz="3200" dirty="0" smtClean="0"/>
          </a:p>
          <a:p>
            <a:pPr>
              <a:spcAft>
                <a:spcPts val="600"/>
              </a:spcAft>
              <a:buNone/>
            </a:pPr>
            <a:r>
              <a:rPr lang="en-US" sz="2800" dirty="0" smtClean="0"/>
              <a:t>(1) Manual entry </a:t>
            </a:r>
          </a:p>
          <a:p>
            <a:pPr>
              <a:buNone/>
            </a:pPr>
            <a:r>
              <a:rPr lang="en-US" sz="2800" dirty="0" smtClean="0"/>
              <a:t>(2) Joining</a:t>
            </a:r>
          </a:p>
          <a:p>
            <a:pPr>
              <a:buNone/>
            </a:pPr>
            <a:endParaRPr lang="en-US" sz="1200" dirty="0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665976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r>
              <a:rPr lang="en-US" sz="800" dirty="0" smtClean="0"/>
              <a:t>Geographic Information Systems - I| Department of Geography, DePaul University. Nandhini Gulasingam 	                   	                  </a:t>
            </a:r>
            <a:fld id="{93F56113-AEBE-4736-BC21-20B991040C91}" type="slidenum">
              <a:rPr lang="en-US" sz="800" smtClean="0"/>
              <a:pPr/>
              <a:t>19</a:t>
            </a:fld>
            <a:endParaRPr lang="en-US" sz="800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0" y="6649148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CA35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3626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Week (Week 5) – IMPORTANT!!!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4925"/>
            <a:ext cx="8763000" cy="4895850"/>
          </a:xfrm>
        </p:spPr>
        <p:txBody>
          <a:bodyPr/>
          <a:lstStyle/>
          <a:p>
            <a:pPr lvl="1">
              <a:buNone/>
            </a:pPr>
            <a:endParaRPr lang="en-US" sz="2800" dirty="0" smtClean="0"/>
          </a:p>
          <a:p>
            <a:r>
              <a:rPr lang="en-US" sz="2800" dirty="0" smtClean="0">
                <a:solidFill>
                  <a:srgbClr val="FF0000"/>
                </a:solidFill>
              </a:rPr>
              <a:t>Midterm Exam</a:t>
            </a:r>
          </a:p>
          <a:p>
            <a:pPr lvl="1">
              <a:buNone/>
            </a:pPr>
            <a:r>
              <a:rPr lang="en-US" sz="2200" dirty="0" smtClean="0"/>
              <a:t>		           - Theory &amp; Practical</a:t>
            </a:r>
          </a:p>
          <a:p>
            <a:pPr lvl="1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      - 2 ½ hours</a:t>
            </a:r>
          </a:p>
          <a:p>
            <a:pPr lvl="1">
              <a:buNone/>
            </a:pPr>
            <a:r>
              <a:rPr lang="en-US" sz="2200" dirty="0" smtClean="0"/>
              <a:t>		           - Whatever we have covered so far from day 1</a:t>
            </a:r>
          </a:p>
          <a:p>
            <a:pPr lvl="1">
              <a:buNone/>
            </a:pPr>
            <a:r>
              <a:rPr lang="en-US" sz="2200" dirty="0" smtClean="0"/>
              <a:t>   		           - Open book </a:t>
            </a:r>
          </a:p>
          <a:p>
            <a:endParaRPr lang="en-US" sz="2800" dirty="0" smtClean="0"/>
          </a:p>
          <a:p>
            <a:r>
              <a:rPr lang="en-US" sz="2800" dirty="0" smtClean="0"/>
              <a:t>Assignment 4 due Week 6 (Oct 12), but completing it before the Midterm will be helpful</a:t>
            </a:r>
            <a:endParaRPr lang="en-US" sz="2800" dirty="0"/>
          </a:p>
          <a:p>
            <a:endParaRPr lang="en-US" sz="2800" dirty="0" smtClean="0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665976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r>
              <a:rPr lang="en-US" sz="800" dirty="0" smtClean="0"/>
              <a:t>Geographic Information Systems I | Department of Geography, DePaul University. Nandhini Gulasingam </a:t>
            </a:r>
            <a:r>
              <a:rPr lang="en-US" sz="800" dirty="0" smtClean="0">
                <a:solidFill>
                  <a:srgbClr val="847C44"/>
                </a:solidFill>
              </a:rPr>
              <a:t>		                   	                  </a:t>
            </a:r>
            <a:fld id="{93F56113-AEBE-4736-BC21-20B991040C91}" type="slidenum">
              <a:rPr lang="en-US" sz="800" smtClean="0">
                <a:solidFill>
                  <a:srgbClr val="847C44"/>
                </a:solidFill>
              </a:rPr>
              <a:pPr/>
              <a:t>2</a:t>
            </a:fld>
            <a:endParaRPr lang="en-US" sz="800" dirty="0">
              <a:solidFill>
                <a:srgbClr val="847C44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0" y="6649148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CA35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7252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5425"/>
            <a:ext cx="8305800" cy="863600"/>
          </a:xfrm>
        </p:spPr>
        <p:txBody>
          <a:bodyPr/>
          <a:lstStyle/>
          <a:p>
            <a:r>
              <a:rPr lang="en-US" dirty="0" smtClean="0"/>
              <a:t>Creating Attribute Data- </a:t>
            </a:r>
            <a:r>
              <a:rPr lang="en-US" b="1" dirty="0" smtClean="0"/>
              <a:t>Manual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03244"/>
            <a:ext cx="8763000" cy="5486400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(1) Manual Entry</a:t>
            </a:r>
            <a:endParaRPr lang="en-US" sz="3200" dirty="0" smtClean="0"/>
          </a:p>
          <a:p>
            <a:r>
              <a:rPr lang="en-US" dirty="0" smtClean="0"/>
              <a:t>Why?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Add new attribute data 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Change existing data</a:t>
            </a:r>
          </a:p>
          <a:p>
            <a:r>
              <a:rPr lang="en-US" dirty="0" smtClean="0"/>
              <a:t>When? 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Sometimes it is easier to make a small change 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Enter a few values manually</a:t>
            </a:r>
          </a:p>
          <a:p>
            <a:r>
              <a:rPr lang="en-US" dirty="0" smtClean="0"/>
              <a:t>How? </a:t>
            </a:r>
          </a:p>
          <a:p>
            <a:pPr lvl="1"/>
            <a:r>
              <a:rPr lang="en-US" sz="2200" dirty="0" smtClean="0"/>
              <a:t>Create a field (</a:t>
            </a:r>
            <a:r>
              <a:rPr lang="en-US" dirty="0" smtClean="0"/>
              <a:t>Use the correct naming convention)</a:t>
            </a:r>
          </a:p>
          <a:p>
            <a:pPr lvl="1"/>
            <a:r>
              <a:rPr lang="en-US" sz="2200" dirty="0" smtClean="0"/>
              <a:t>Select Data Type (</a:t>
            </a:r>
            <a:r>
              <a:rPr lang="en-US" dirty="0" smtClean="0"/>
              <a:t>Select correct data type for the variable)</a:t>
            </a:r>
          </a:p>
          <a:p>
            <a:pPr lvl="1"/>
            <a:r>
              <a:rPr lang="en-US" sz="2200" dirty="0" smtClean="0"/>
              <a:t>Enter data in edit mode</a:t>
            </a:r>
          </a:p>
          <a:p>
            <a:pPr lvl="1"/>
            <a:r>
              <a:rPr lang="en-US" sz="2200" dirty="0" smtClean="0"/>
              <a:t>Save the data</a:t>
            </a:r>
          </a:p>
          <a:p>
            <a:endParaRPr lang="en-US" sz="2800" dirty="0" smtClean="0"/>
          </a:p>
          <a:p>
            <a:pPr>
              <a:buNone/>
            </a:pPr>
            <a:endParaRPr lang="en-US" sz="1200" dirty="0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665976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r>
              <a:rPr lang="en-US" sz="800" dirty="0" smtClean="0"/>
              <a:t>Geographic Information Systems - I| Department of Geography, DePaul University. Nandhini Gulasingam 	                   	                  </a:t>
            </a:r>
            <a:fld id="{93F56113-AEBE-4736-BC21-20B991040C91}" type="slidenum">
              <a:rPr lang="en-US" sz="800" smtClean="0"/>
              <a:pPr/>
              <a:t>20</a:t>
            </a:fld>
            <a:endParaRPr lang="en-US" sz="800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0" y="6649148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CA35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44537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5425"/>
            <a:ext cx="8077200" cy="863600"/>
          </a:xfrm>
        </p:spPr>
        <p:txBody>
          <a:bodyPr/>
          <a:lstStyle/>
          <a:p>
            <a:r>
              <a:rPr lang="en-US" dirty="0" smtClean="0"/>
              <a:t>Creating Attribute Data- </a:t>
            </a:r>
            <a:r>
              <a:rPr lang="en-US" b="1" dirty="0" smtClean="0"/>
              <a:t>Join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5486400"/>
          </a:xfrm>
        </p:spPr>
        <p:txBody>
          <a:bodyPr/>
          <a:lstStyle/>
          <a:p>
            <a:pPr>
              <a:buNone/>
            </a:pPr>
            <a:r>
              <a:rPr lang="en-US" sz="3000" dirty="0" smtClean="0"/>
              <a:t>(2) Joining</a:t>
            </a:r>
          </a:p>
          <a:p>
            <a:r>
              <a:rPr lang="en-US" sz="2800" dirty="0" smtClean="0"/>
              <a:t>Why?</a:t>
            </a:r>
          </a:p>
          <a:p>
            <a:pPr>
              <a:buNone/>
            </a:pPr>
            <a:endParaRPr lang="en-US" sz="3000" dirty="0" smtClean="0"/>
          </a:p>
          <a:p>
            <a:pPr>
              <a:buNone/>
            </a:pPr>
            <a:endParaRPr lang="en-US" sz="3000" dirty="0" smtClean="0"/>
          </a:p>
          <a:p>
            <a:pPr>
              <a:buNone/>
            </a:pPr>
            <a:endParaRPr lang="en-US" sz="3000" dirty="0" smtClean="0"/>
          </a:p>
          <a:p>
            <a:pPr>
              <a:buNone/>
            </a:pPr>
            <a:endParaRPr lang="en-US" sz="3000" dirty="0" smtClean="0"/>
          </a:p>
          <a:p>
            <a:pPr>
              <a:buNone/>
            </a:pPr>
            <a:endParaRPr lang="en-US" sz="3000" dirty="0" smtClean="0"/>
          </a:p>
          <a:p>
            <a:pPr>
              <a:buNone/>
            </a:pPr>
            <a:endParaRPr lang="en-US" sz="1500" dirty="0" smtClean="0"/>
          </a:p>
          <a:p>
            <a:r>
              <a:rPr lang="en-US" sz="2100" dirty="0" smtClean="0"/>
              <a:t>Spatial and non-spatial data come in separate files</a:t>
            </a:r>
          </a:p>
          <a:p>
            <a:r>
              <a:rPr lang="en-US" sz="2100" dirty="0" smtClean="0"/>
              <a:t>Attribute data formats: Excel, .dbf,  .</a:t>
            </a:r>
            <a:r>
              <a:rPr lang="en-US" sz="2100" dirty="0" err="1" smtClean="0"/>
              <a:t>csv</a:t>
            </a:r>
            <a:r>
              <a:rPr lang="en-US" sz="2100" dirty="0" smtClean="0"/>
              <a:t>, access, database, PDF, etc.</a:t>
            </a:r>
          </a:p>
          <a:p>
            <a:r>
              <a:rPr lang="en-US" sz="2100" dirty="0" smtClean="0"/>
              <a:t>It is easier to join the attribute data than re-entering</a:t>
            </a:r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665976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r>
              <a:rPr lang="en-US" sz="800" dirty="0" smtClean="0"/>
              <a:t>Geographic Information Systems - I| Department of Geography, DePaul University. Nandhini Gulasingam 	                   	                  </a:t>
            </a:r>
            <a:fld id="{93F56113-AEBE-4736-BC21-20B991040C91}" type="slidenum">
              <a:rPr lang="en-US" sz="800" smtClean="0"/>
              <a:pPr/>
              <a:t>21</a:t>
            </a:fld>
            <a:endParaRPr lang="en-US" sz="800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0" y="6649148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CA35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Right Brace 6"/>
          <p:cNvSpPr/>
          <p:nvPr/>
        </p:nvSpPr>
        <p:spPr bwMode="auto">
          <a:xfrm rot="16200000">
            <a:off x="2546604" y="166330"/>
            <a:ext cx="228600" cy="4754880"/>
          </a:xfrm>
          <a:prstGeom prst="righ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ight Brace 7"/>
          <p:cNvSpPr/>
          <p:nvPr/>
        </p:nvSpPr>
        <p:spPr bwMode="auto">
          <a:xfrm rot="16200000">
            <a:off x="6839711" y="1173694"/>
            <a:ext cx="152401" cy="2816352"/>
          </a:xfrm>
          <a:prstGeom prst="righ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30708" y="2060138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Spatial Data</a:t>
            </a:r>
            <a:endParaRPr lang="en-US" sz="1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38940" y="2027134"/>
            <a:ext cx="1770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Attribute Data</a:t>
            </a:r>
            <a:endParaRPr lang="en-US" sz="18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2962870"/>
            <a:ext cx="268605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534483" y="4380854"/>
            <a:ext cx="395012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7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Includes only the boundary data for </a:t>
            </a:r>
          </a:p>
          <a:p>
            <a:pPr algn="l"/>
            <a:r>
              <a:rPr lang="en-US" sz="17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the Chicago Community Areas (CCA)</a:t>
            </a:r>
            <a:endParaRPr lang="en-US" sz="17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6898" y="2734270"/>
            <a:ext cx="470535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5431536" y="4152254"/>
            <a:ext cx="3177473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7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Includes only the attribute </a:t>
            </a:r>
          </a:p>
          <a:p>
            <a:pPr algn="l"/>
            <a:r>
              <a:rPr lang="en-US" sz="17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data for CCA. Doesn’t include</a:t>
            </a:r>
          </a:p>
          <a:p>
            <a:pPr algn="l"/>
            <a:r>
              <a:rPr lang="en-US" sz="17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the boundary info.</a:t>
            </a:r>
            <a:endParaRPr lang="en-US" sz="17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180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5425"/>
            <a:ext cx="8229600" cy="863600"/>
          </a:xfrm>
        </p:spPr>
        <p:txBody>
          <a:bodyPr/>
          <a:lstStyle/>
          <a:p>
            <a:r>
              <a:rPr lang="en-US" dirty="0" smtClean="0"/>
              <a:t>Creating Attribute Data- </a:t>
            </a:r>
            <a:r>
              <a:rPr lang="en-US" b="1" dirty="0" smtClean="0"/>
              <a:t>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257800"/>
          </a:xfrm>
        </p:spPr>
        <p:txBody>
          <a:bodyPr/>
          <a:lstStyle/>
          <a:p>
            <a:r>
              <a:rPr lang="en-US" sz="2800" dirty="0" smtClean="0"/>
              <a:t>How? (Rules)</a:t>
            </a:r>
          </a:p>
          <a:p>
            <a:pPr lvl="1"/>
            <a:r>
              <a:rPr lang="en-US" sz="2400" dirty="0" smtClean="0"/>
              <a:t>Spatial data (</a:t>
            </a:r>
            <a:r>
              <a:rPr lang="en-US" sz="2400" dirty="0" err="1" smtClean="0"/>
              <a:t>Shapefile</a:t>
            </a:r>
            <a:r>
              <a:rPr lang="en-US" sz="2400" dirty="0" smtClean="0"/>
              <a:t>) and the attribute data should have a common field</a:t>
            </a:r>
            <a:endParaRPr lang="en-US" sz="2400" b="1" dirty="0" smtClean="0"/>
          </a:p>
          <a:p>
            <a:pPr lvl="1"/>
            <a:r>
              <a:rPr lang="en-US" sz="2400" dirty="0" smtClean="0"/>
              <a:t>The </a:t>
            </a:r>
            <a:r>
              <a:rPr lang="en-US" sz="2400" b="1" dirty="0" smtClean="0"/>
              <a:t>field name does not have to be the same</a:t>
            </a:r>
            <a:r>
              <a:rPr lang="en-US" sz="2400" dirty="0" smtClean="0"/>
              <a:t>, but </a:t>
            </a:r>
            <a:r>
              <a:rPr lang="en-US" sz="2400" b="1" dirty="0" smtClean="0"/>
              <a:t>the data type has to be the same</a:t>
            </a:r>
            <a:r>
              <a:rPr lang="en-US" sz="2400" dirty="0" smtClean="0"/>
              <a:t>. i.e. you join numbers to numbers, text to text, and so on. </a:t>
            </a:r>
          </a:p>
          <a:p>
            <a:pPr lvl="1"/>
            <a:r>
              <a:rPr lang="en-US" sz="2400" dirty="0" smtClean="0"/>
              <a:t>Values of the two matching fields have to be the same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665976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r>
              <a:rPr lang="en-US" sz="800" dirty="0" smtClean="0"/>
              <a:t>Geographic Information Systems - I| Department of Geography, DePaul University. Nandhini Gulasingam 	                   	                  </a:t>
            </a:r>
            <a:fld id="{93F56113-AEBE-4736-BC21-20B991040C91}" type="slidenum">
              <a:rPr lang="en-US" sz="800" smtClean="0"/>
              <a:pPr/>
              <a:t>22</a:t>
            </a:fld>
            <a:endParaRPr lang="en-US" sz="800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0" y="6649148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CA35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4873752"/>
            <a:ext cx="3581400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" y="4645152"/>
            <a:ext cx="5238750" cy="181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ounded Rectangle 15"/>
          <p:cNvSpPr/>
          <p:nvPr/>
        </p:nvSpPr>
        <p:spPr bwMode="auto">
          <a:xfrm>
            <a:off x="3124200" y="4568952"/>
            <a:ext cx="1219200" cy="1450848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5410200" y="4745736"/>
            <a:ext cx="1219200" cy="1676400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3806952" y="4343400"/>
            <a:ext cx="19050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rot="5400000">
            <a:off x="3715512" y="4434046"/>
            <a:ext cx="182880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rot="5400000">
            <a:off x="5521452" y="4533106"/>
            <a:ext cx="381000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87754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5425"/>
            <a:ext cx="8229600" cy="863600"/>
          </a:xfrm>
        </p:spPr>
        <p:txBody>
          <a:bodyPr/>
          <a:lstStyle/>
          <a:p>
            <a:r>
              <a:rPr lang="en-US" dirty="0" smtClean="0"/>
              <a:t>Creating Attribute Data- </a:t>
            </a:r>
            <a:r>
              <a:rPr lang="en-US" b="1" dirty="0" smtClean="0"/>
              <a:t>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4925"/>
            <a:ext cx="8763000" cy="4895850"/>
          </a:xfrm>
        </p:spPr>
        <p:txBody>
          <a:bodyPr/>
          <a:lstStyle/>
          <a:p>
            <a:r>
              <a:rPr lang="en-US" sz="2800" dirty="0" smtClean="0"/>
              <a:t>When the join is performed, the 2 separate tables become one containing the information from both tables</a:t>
            </a:r>
          </a:p>
          <a:p>
            <a:r>
              <a:rPr lang="en-US" sz="2800" dirty="0" smtClean="0"/>
              <a:t>The join is a temporary relationship and may be removed when it is no longer needed.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665976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r>
              <a:rPr lang="en-US" sz="800" dirty="0" smtClean="0"/>
              <a:t>Geographic Information Systems - I| Department of Geography, DePaul University. Nandhini Gulasingam 	                   	                  </a:t>
            </a:r>
            <a:fld id="{93F56113-AEBE-4736-BC21-20B991040C91}" type="slidenum">
              <a:rPr lang="en-US" sz="800" smtClean="0"/>
              <a:pPr/>
              <a:t>23</a:t>
            </a:fld>
            <a:endParaRPr lang="en-US" sz="800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0" y="6649148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CA35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06638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5425"/>
            <a:ext cx="8229600" cy="863600"/>
          </a:xfrm>
        </p:spPr>
        <p:txBody>
          <a:bodyPr/>
          <a:lstStyle/>
          <a:p>
            <a:r>
              <a:rPr lang="en-US" dirty="0" smtClean="0"/>
              <a:t>Creating Attribute Data- </a:t>
            </a:r>
            <a:r>
              <a:rPr lang="en-US" b="1" dirty="0" smtClean="0"/>
              <a:t>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489585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Question: Which fields will you use to join the 2 tables? </a:t>
            </a:r>
          </a:p>
          <a:p>
            <a:pPr>
              <a:buNone/>
            </a:pPr>
            <a:r>
              <a:rPr lang="en-US" dirty="0" smtClean="0"/>
              <a:t>  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665976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r>
              <a:rPr lang="en-US" sz="800" dirty="0" smtClean="0"/>
              <a:t>Geographic Information Systems - I| Department of Geography, DePaul University. Nandhini Gulasingam	                   	                  </a:t>
            </a:r>
            <a:fld id="{93F56113-AEBE-4736-BC21-20B991040C91}" type="slidenum">
              <a:rPr lang="en-US" sz="800" smtClean="0"/>
              <a:pPr/>
              <a:t>24</a:t>
            </a:fld>
            <a:endParaRPr lang="en-US" sz="800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0" y="6649148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CA35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600" y="1584960"/>
            <a:ext cx="8220456" cy="1542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5110" y="3261922"/>
            <a:ext cx="8174736" cy="1545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4953000"/>
            <a:ext cx="8129016" cy="1529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5814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5425"/>
            <a:ext cx="8229600" cy="863600"/>
          </a:xfrm>
        </p:spPr>
        <p:txBody>
          <a:bodyPr/>
          <a:lstStyle/>
          <a:p>
            <a:r>
              <a:rPr lang="en-US" dirty="0" smtClean="0"/>
              <a:t>Creating Spatial Data - </a:t>
            </a:r>
            <a:r>
              <a:rPr lang="en-US" b="1" dirty="0" smtClean="0"/>
              <a:t>Digitizing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4924"/>
            <a:ext cx="8763000" cy="5248275"/>
          </a:xfrm>
        </p:spPr>
        <p:txBody>
          <a:bodyPr/>
          <a:lstStyle/>
          <a:p>
            <a:r>
              <a:rPr lang="en-US" sz="2800" dirty="0" smtClean="0"/>
              <a:t>What?</a:t>
            </a:r>
          </a:p>
          <a:p>
            <a:pPr lvl="1"/>
            <a:r>
              <a:rPr lang="en-US" sz="2400" dirty="0" smtClean="0"/>
              <a:t>A process of converting features of a paper map or an image to a digital format</a:t>
            </a:r>
          </a:p>
          <a:p>
            <a:pPr lvl="1"/>
            <a:r>
              <a:rPr lang="en-US" sz="2400" dirty="0" smtClean="0"/>
              <a:t>Trace the boundary or shape to create a new </a:t>
            </a:r>
            <a:r>
              <a:rPr lang="en-US" sz="2400" dirty="0" err="1" smtClean="0"/>
              <a:t>shapefile</a:t>
            </a:r>
            <a:endParaRPr lang="en-US" sz="2400" dirty="0" smtClean="0"/>
          </a:p>
          <a:p>
            <a:r>
              <a:rPr lang="en-US" sz="2800" dirty="0" smtClean="0"/>
              <a:t>Example: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665976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r>
              <a:rPr lang="en-US" sz="800" dirty="0" smtClean="0"/>
              <a:t>Geographic Information Systems - I| Department of Geography, DePaul University. Nandhini Gulasingam	                   	                  </a:t>
            </a:r>
            <a:fld id="{93F56113-AEBE-4736-BC21-20B991040C91}" type="slidenum">
              <a:rPr lang="en-US" sz="800" smtClean="0"/>
              <a:pPr/>
              <a:t>25</a:t>
            </a:fld>
            <a:endParaRPr lang="en-US" sz="800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0" y="6649148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CA35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327" y="3688080"/>
            <a:ext cx="3534835" cy="278892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 bwMode="auto">
          <a:xfrm>
            <a:off x="1389888" y="4876800"/>
            <a:ext cx="533400" cy="3048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048000" y="4648200"/>
            <a:ext cx="304800" cy="3048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 rot="18794991">
            <a:off x="3845409" y="4200206"/>
            <a:ext cx="649567" cy="699923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240934" y="4993983"/>
            <a:ext cx="533400" cy="3048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899046" y="4765383"/>
            <a:ext cx="304800" cy="3048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 rot="18794991">
            <a:off x="7696455" y="4317389"/>
            <a:ext cx="649567" cy="699923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800600" y="3715512"/>
            <a:ext cx="3886200" cy="2721864"/>
          </a:xfrm>
          <a:prstGeom prst="rect">
            <a:avLst/>
          </a:prstGeom>
          <a:noFill/>
          <a:ln w="9525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ight Arrow 23"/>
          <p:cNvSpPr/>
          <p:nvPr/>
        </p:nvSpPr>
        <p:spPr bwMode="auto">
          <a:xfrm>
            <a:off x="4288536" y="5486400"/>
            <a:ext cx="457200" cy="3048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80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5425"/>
            <a:ext cx="8229600" cy="863600"/>
          </a:xfrm>
        </p:spPr>
        <p:txBody>
          <a:bodyPr/>
          <a:lstStyle/>
          <a:p>
            <a:r>
              <a:rPr lang="en-US" dirty="0" smtClean="0"/>
              <a:t>Creating Spatial Data - </a:t>
            </a:r>
            <a:r>
              <a:rPr lang="en-US" b="1" dirty="0" smtClean="0"/>
              <a:t>Digitizing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4924"/>
            <a:ext cx="8763000" cy="5248275"/>
          </a:xfrm>
        </p:spPr>
        <p:txBody>
          <a:bodyPr/>
          <a:lstStyle/>
          <a:p>
            <a:r>
              <a:rPr lang="en-US" sz="2800" dirty="0" smtClean="0"/>
              <a:t>Why?</a:t>
            </a:r>
          </a:p>
          <a:p>
            <a:pPr lvl="1"/>
            <a:r>
              <a:rPr lang="en-US" sz="2400" dirty="0" smtClean="0"/>
              <a:t>Create spatial data</a:t>
            </a:r>
          </a:p>
          <a:p>
            <a:pPr lvl="2"/>
            <a:r>
              <a:rPr lang="en-US" sz="2200" dirty="0" smtClean="0"/>
              <a:t>Not always readily available</a:t>
            </a:r>
          </a:p>
          <a:p>
            <a:pPr lvl="2"/>
            <a:r>
              <a:rPr lang="en-US" sz="2200" dirty="0" smtClean="0"/>
              <a:t>Unobtainable </a:t>
            </a:r>
          </a:p>
          <a:p>
            <a:pPr lvl="2">
              <a:spcAft>
                <a:spcPts val="1200"/>
              </a:spcAft>
            </a:pPr>
            <a:r>
              <a:rPr lang="en-US" sz="2200" dirty="0" smtClean="0"/>
              <a:t>Too expensive</a:t>
            </a:r>
          </a:p>
          <a:p>
            <a:pPr lvl="2">
              <a:spcAft>
                <a:spcPts val="1200"/>
              </a:spcAft>
              <a:buNone/>
            </a:pPr>
            <a:endParaRPr lang="en-US" sz="1000" dirty="0" smtClean="0"/>
          </a:p>
          <a:p>
            <a:pPr lvl="1"/>
            <a:r>
              <a:rPr lang="en-US" sz="2400" dirty="0" smtClean="0"/>
              <a:t>Modify spatial data </a:t>
            </a:r>
          </a:p>
          <a:p>
            <a:pPr lvl="2"/>
            <a:r>
              <a:rPr lang="en-US" sz="2200" dirty="0" smtClean="0"/>
              <a:t>Add new features to the existing </a:t>
            </a:r>
            <a:r>
              <a:rPr lang="en-US" sz="2200" dirty="0" err="1" smtClean="0"/>
              <a:t>shapefile</a:t>
            </a:r>
            <a:r>
              <a:rPr lang="en-US" sz="2200" dirty="0" smtClean="0"/>
              <a:t>  </a:t>
            </a:r>
          </a:p>
          <a:p>
            <a:pPr lvl="3"/>
            <a:r>
              <a:rPr lang="en-US" dirty="0" smtClean="0"/>
              <a:t>E.g. New Schools are added to the CPS school point </a:t>
            </a:r>
            <a:r>
              <a:rPr lang="en-US" dirty="0" err="1" smtClean="0"/>
              <a:t>s</a:t>
            </a:r>
            <a:r>
              <a:rPr lang="en-US" sz="1600" dirty="0" err="1" smtClean="0"/>
              <a:t>hapefile</a:t>
            </a:r>
            <a:endParaRPr lang="en-US" sz="1600" dirty="0" smtClean="0"/>
          </a:p>
          <a:p>
            <a:pPr lvl="2"/>
            <a:r>
              <a:rPr lang="en-US" dirty="0" smtClean="0"/>
              <a:t>Modify an existing shape</a:t>
            </a:r>
          </a:p>
          <a:p>
            <a:pPr lvl="3"/>
            <a:r>
              <a:rPr lang="en-US" dirty="0" smtClean="0"/>
              <a:t>E.g. Ward boundaries are changed in the wards </a:t>
            </a:r>
            <a:r>
              <a:rPr lang="en-US" dirty="0" err="1" smtClean="0"/>
              <a:t>shapefile</a:t>
            </a:r>
            <a:endParaRPr lang="en-US" dirty="0" smtClean="0"/>
          </a:p>
          <a:p>
            <a:pPr lvl="2"/>
            <a:r>
              <a:rPr lang="en-US" dirty="0" smtClean="0"/>
              <a:t>Delete an existing feature</a:t>
            </a:r>
          </a:p>
          <a:p>
            <a:pPr lvl="3"/>
            <a:r>
              <a:rPr lang="en-US" dirty="0" smtClean="0"/>
              <a:t>E.g. New Schools are added to the CPS school point </a:t>
            </a:r>
            <a:r>
              <a:rPr lang="en-US" dirty="0" err="1" smtClean="0"/>
              <a:t>shapefile</a:t>
            </a:r>
            <a:endParaRPr lang="en-US" dirty="0" smtClean="0"/>
          </a:p>
          <a:p>
            <a:pPr lvl="2"/>
            <a:endParaRPr lang="en-US" dirty="0" smtClean="0"/>
          </a:p>
          <a:p>
            <a:pPr lvl="2">
              <a:buNone/>
            </a:pPr>
            <a:endParaRPr lang="en-US" dirty="0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665976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r>
              <a:rPr lang="en-US" sz="800" dirty="0" smtClean="0"/>
              <a:t>Geographic Information Systems - I| Department of Geography, DePaul University. Nandhini Gulasingam	                   	                  </a:t>
            </a:r>
            <a:fld id="{93F56113-AEBE-4736-BC21-20B991040C91}" type="slidenum">
              <a:rPr lang="en-US" sz="800" smtClean="0"/>
              <a:pPr/>
              <a:t>26</a:t>
            </a:fld>
            <a:endParaRPr lang="en-US" sz="800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0" y="6649148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CA35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0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5425"/>
            <a:ext cx="8229600" cy="863600"/>
          </a:xfrm>
        </p:spPr>
        <p:txBody>
          <a:bodyPr/>
          <a:lstStyle/>
          <a:p>
            <a:r>
              <a:rPr lang="en-US" dirty="0" smtClean="0"/>
              <a:t>Creating Spatial Data - </a:t>
            </a:r>
            <a:r>
              <a:rPr lang="en-US" b="1" dirty="0" smtClean="0"/>
              <a:t>Digitizing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4924"/>
            <a:ext cx="8763000" cy="5248275"/>
          </a:xfrm>
        </p:spPr>
        <p:txBody>
          <a:bodyPr/>
          <a:lstStyle/>
          <a:p>
            <a:r>
              <a:rPr lang="en-US" sz="2800" dirty="0" smtClean="0"/>
              <a:t>How?</a:t>
            </a:r>
          </a:p>
          <a:p>
            <a:pPr lvl="1"/>
            <a:r>
              <a:rPr lang="en-US" sz="2400" dirty="0" smtClean="0"/>
              <a:t>Freehand</a:t>
            </a:r>
          </a:p>
          <a:p>
            <a:pPr lvl="2">
              <a:spcAft>
                <a:spcPts val="1200"/>
              </a:spcAft>
            </a:pPr>
            <a:r>
              <a:rPr lang="en-US" sz="2200" dirty="0" smtClean="0"/>
              <a:t>Manually trace the boundaries or features</a:t>
            </a:r>
          </a:p>
          <a:p>
            <a:pPr lvl="1"/>
            <a:r>
              <a:rPr lang="en-US" sz="2400" dirty="0" smtClean="0"/>
              <a:t>Digital Tablet</a:t>
            </a:r>
          </a:p>
          <a:p>
            <a:pPr lvl="2"/>
            <a:r>
              <a:rPr lang="en-US" sz="2200" dirty="0" smtClean="0"/>
              <a:t>An input device that enables you to enter drawings and sketches into a computer</a:t>
            </a:r>
          </a:p>
          <a:p>
            <a:pPr lvl="2"/>
            <a:r>
              <a:rPr lang="en-US" sz="2200" dirty="0" smtClean="0"/>
              <a:t>E.g. </a:t>
            </a:r>
          </a:p>
          <a:p>
            <a:pPr lvl="2"/>
            <a:endParaRPr lang="en-US" sz="2200" dirty="0" smtClean="0"/>
          </a:p>
          <a:p>
            <a:pPr lvl="1"/>
            <a:endParaRPr lang="en-US" dirty="0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665976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r>
              <a:rPr lang="en-US" sz="800" dirty="0" smtClean="0"/>
              <a:t>Geographic Information Systems - I| Department of Geography, DePaul University. Nandhini Gulasingam 	                   	                  </a:t>
            </a:r>
            <a:fld id="{93F56113-AEBE-4736-BC21-20B991040C91}" type="slidenum">
              <a:rPr lang="en-US" sz="800" smtClean="0"/>
              <a:pPr/>
              <a:t>27</a:t>
            </a:fld>
            <a:endParaRPr lang="en-US" sz="800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0" y="6649148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CA35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0" name="Picture 6" descr="http://www.cpc.unc.edu/projects/ecuador/images/digitiz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7925" y="4495800"/>
            <a:ext cx="2438400" cy="1828800"/>
          </a:xfrm>
          <a:prstGeom prst="rect">
            <a:avLst/>
          </a:prstGeom>
          <a:noFill/>
        </p:spPr>
      </p:pic>
      <p:pic>
        <p:nvPicPr>
          <p:cNvPr id="1032" name="Picture 8" descr="http://toto.lib.unca.edu/findingaids/photo/national_climatic_data_center/Machines%20&amp;%20People/Digitizing%20maps%20Wanda%20Ross%2060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49129" y="1295400"/>
            <a:ext cx="1742471" cy="1349010"/>
          </a:xfrm>
          <a:prstGeom prst="rect">
            <a:avLst/>
          </a:prstGeom>
          <a:noFill/>
        </p:spPr>
      </p:pic>
      <p:pic>
        <p:nvPicPr>
          <p:cNvPr id="1034" name="Picture 10" descr="http://www.kgs.ku.edu/General/Geology/kas/hand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38725" y="4038600"/>
            <a:ext cx="1514475" cy="2274427"/>
          </a:xfrm>
          <a:prstGeom prst="rect">
            <a:avLst/>
          </a:prstGeom>
          <a:noFill/>
        </p:spPr>
      </p:pic>
      <p:sp>
        <p:nvSpPr>
          <p:cNvPr id="12" name="Oval 11"/>
          <p:cNvSpPr/>
          <p:nvPr/>
        </p:nvSpPr>
        <p:spPr bwMode="auto">
          <a:xfrm>
            <a:off x="4038600" y="48768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3"/>
          <p:cNvCxnSpPr>
            <a:stCxn id="12" idx="0"/>
          </p:cNvCxnSpPr>
          <p:nvPr/>
        </p:nvCxnSpPr>
        <p:spPr bwMode="auto">
          <a:xfrm rot="5400000" flipH="1" flipV="1">
            <a:off x="4933950" y="4019550"/>
            <a:ext cx="152400" cy="15621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12" idx="4"/>
          </p:cNvCxnSpPr>
          <p:nvPr/>
        </p:nvCxnSpPr>
        <p:spPr bwMode="auto">
          <a:xfrm rot="16200000" flipH="1">
            <a:off x="4781550" y="4705350"/>
            <a:ext cx="457200" cy="15621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036" name="Picture 12" descr="http://www.cfkeep.org/html/phpThumb.php?src=/uploads/digitizing.jpg&amp;aoe=1&amp;w=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81800" y="4572000"/>
            <a:ext cx="2135499" cy="1600200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6848613" y="6248400"/>
            <a:ext cx="2098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Digitizing Tablets - Newer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57600" y="6324600"/>
            <a:ext cx="20587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Digitizing Tablets – Older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51133" y="2627376"/>
            <a:ext cx="2247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Manually Creating the Maps</a:t>
            </a:r>
            <a:endParaRPr lang="en-US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95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5425"/>
            <a:ext cx="8229600" cy="863600"/>
          </a:xfrm>
        </p:spPr>
        <p:txBody>
          <a:bodyPr/>
          <a:lstStyle/>
          <a:p>
            <a:r>
              <a:rPr lang="en-US" dirty="0" smtClean="0"/>
              <a:t>Creating Spatial Data - </a:t>
            </a:r>
            <a:r>
              <a:rPr lang="en-US" b="1" dirty="0" smtClean="0"/>
              <a:t>Digitizing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4924"/>
            <a:ext cx="8763000" cy="5248275"/>
          </a:xfrm>
        </p:spPr>
        <p:txBody>
          <a:bodyPr/>
          <a:lstStyle/>
          <a:p>
            <a:r>
              <a:rPr lang="en-US" sz="2800" dirty="0" smtClean="0"/>
              <a:t>Process</a:t>
            </a:r>
          </a:p>
          <a:p>
            <a:pPr lvl="1"/>
            <a:r>
              <a:rPr lang="en-US" sz="2400" dirty="0" smtClean="0"/>
              <a:t>Create empty </a:t>
            </a:r>
            <a:r>
              <a:rPr lang="en-US" sz="2400" dirty="0" err="1" smtClean="0"/>
              <a:t>shapefile</a:t>
            </a:r>
            <a:r>
              <a:rPr lang="en-US" sz="2400" dirty="0" smtClean="0"/>
              <a:t> using </a:t>
            </a:r>
            <a:r>
              <a:rPr lang="en-US" sz="2400" dirty="0" err="1" smtClean="0"/>
              <a:t>ArcCatalog</a:t>
            </a:r>
            <a:endParaRPr lang="en-US" sz="2400" dirty="0" smtClean="0"/>
          </a:p>
          <a:p>
            <a:pPr lvl="1"/>
            <a:r>
              <a:rPr lang="en-US" sz="2400" dirty="0" smtClean="0"/>
              <a:t>Set the coordinate system (to locate the feature correctly)</a:t>
            </a:r>
          </a:p>
          <a:p>
            <a:pPr lvl="1"/>
            <a:r>
              <a:rPr lang="en-US" sz="2400" dirty="0" smtClean="0"/>
              <a:t>Trace the shape</a:t>
            </a:r>
          </a:p>
          <a:p>
            <a:pPr lvl="1"/>
            <a:r>
              <a:rPr lang="en-US" sz="2400" dirty="0" smtClean="0"/>
              <a:t>Add attribute data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665976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r>
              <a:rPr lang="en-US" sz="800" dirty="0" smtClean="0"/>
              <a:t>Geographic Information Systems - I| Department of Geography, DePaul University. Nandhini Gulasingam 	                   	                  </a:t>
            </a:r>
            <a:fld id="{93F56113-AEBE-4736-BC21-20B991040C91}" type="slidenum">
              <a:rPr lang="en-US" sz="800" smtClean="0"/>
              <a:pPr/>
              <a:t>28</a:t>
            </a:fld>
            <a:endParaRPr lang="en-US" sz="800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0" y="6649148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CA35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54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4924"/>
            <a:ext cx="8763000" cy="5095875"/>
          </a:xfrm>
        </p:spPr>
        <p:txBody>
          <a:bodyPr/>
          <a:lstStyle/>
          <a:p>
            <a:r>
              <a:rPr lang="en-US" sz="2800" dirty="0" smtClean="0"/>
              <a:t>Digitizing </a:t>
            </a:r>
            <a:r>
              <a:rPr lang="en-US" sz="2800" dirty="0" err="1" smtClean="0"/>
              <a:t>shapefile</a:t>
            </a:r>
            <a:endParaRPr lang="en-US" sz="2800" dirty="0" smtClean="0"/>
          </a:p>
          <a:p>
            <a:r>
              <a:rPr lang="en-US" sz="2800" dirty="0" smtClean="0"/>
              <a:t>Adding fields, defining data types and entering data manually</a:t>
            </a:r>
          </a:p>
          <a:p>
            <a:r>
              <a:rPr lang="en-US" sz="2800" dirty="0" smtClean="0"/>
              <a:t>Sorting, calculating field values</a:t>
            </a:r>
          </a:p>
          <a:p>
            <a:r>
              <a:rPr lang="en-US" sz="2800" dirty="0" smtClean="0"/>
              <a:t>Joining data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665976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r>
              <a:rPr lang="en-US" sz="800" dirty="0" smtClean="0"/>
              <a:t>Geographic Information Systems - I| Department of Geography, DePaul University. Nandhini Gulasingam 	                   	                  </a:t>
            </a:r>
            <a:fld id="{93F56113-AEBE-4736-BC21-20B991040C91}" type="slidenum">
              <a:rPr lang="en-US" sz="800" smtClean="0"/>
              <a:pPr/>
              <a:t>29</a:t>
            </a:fld>
            <a:endParaRPr lang="en-US" sz="800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0" y="6649148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CA35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04930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8458200" cy="1066799"/>
          </a:xfrm>
        </p:spPr>
        <p:txBody>
          <a:bodyPr/>
          <a:lstStyle/>
          <a:p>
            <a:r>
              <a:rPr lang="en-US" dirty="0" smtClean="0"/>
              <a:t>Creating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4924"/>
            <a:ext cx="8763000" cy="5324475"/>
          </a:xfrm>
        </p:spPr>
        <p:txBody>
          <a:bodyPr/>
          <a:lstStyle/>
          <a:p>
            <a:r>
              <a:rPr lang="en-US" sz="3200" dirty="0" smtClean="0"/>
              <a:t>To create a map you will need</a:t>
            </a:r>
          </a:p>
          <a:p>
            <a:endParaRPr lang="en-US" sz="1000" dirty="0" smtClean="0"/>
          </a:p>
          <a:p>
            <a:pPr lvl="1"/>
            <a:r>
              <a:rPr lang="en-US" sz="2800" dirty="0" smtClean="0"/>
              <a:t>Spatial data: </a:t>
            </a:r>
          </a:p>
          <a:p>
            <a:pPr lvl="2"/>
            <a:r>
              <a:rPr lang="en-US" sz="2600" dirty="0" err="1" smtClean="0"/>
              <a:t>Shapefile</a:t>
            </a:r>
            <a:r>
              <a:rPr lang="en-US" sz="2600" dirty="0" smtClean="0"/>
              <a:t> that includes the shape, boundary or location </a:t>
            </a:r>
          </a:p>
          <a:p>
            <a:pPr lvl="1"/>
            <a:r>
              <a:rPr lang="en-US" sz="2800" dirty="0" smtClean="0"/>
              <a:t>Attribute data: </a:t>
            </a:r>
          </a:p>
          <a:p>
            <a:pPr lvl="2"/>
            <a:r>
              <a:rPr lang="en-US" sz="2600" dirty="0" smtClean="0"/>
              <a:t>Attributes, values or characteristics of the shape, boundary or location</a:t>
            </a:r>
          </a:p>
        </p:txBody>
      </p:sp>
      <p:sp>
        <p:nvSpPr>
          <p:cNvPr id="4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665976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r>
              <a:rPr lang="en-US" sz="800" dirty="0" smtClean="0"/>
              <a:t>Geographic Information Systems - I| Department of Geography, DePaul University. Nandhini Gulasingam 	                   	                  </a:t>
            </a:r>
            <a:fld id="{93F56113-AEBE-4736-BC21-20B991040C91}" type="slidenum">
              <a:rPr lang="en-US" sz="800" smtClean="0"/>
              <a:pPr/>
              <a:t>3</a:t>
            </a:fld>
            <a:endParaRPr lang="en-US" sz="800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6649148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CA35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29528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"/>
            <a:ext cx="8153400" cy="1066799"/>
          </a:xfrm>
        </p:spPr>
        <p:txBody>
          <a:bodyPr/>
          <a:lstStyle/>
          <a:p>
            <a:r>
              <a:rPr lang="en-US" dirty="0" smtClean="0"/>
              <a:t>Creating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4924"/>
            <a:ext cx="8763000" cy="5324475"/>
          </a:xfrm>
        </p:spPr>
        <p:txBody>
          <a:bodyPr/>
          <a:lstStyle/>
          <a:p>
            <a:r>
              <a:rPr lang="en-US" sz="3200" dirty="0" smtClean="0"/>
              <a:t>Methods of creating data </a:t>
            </a:r>
            <a:r>
              <a:rPr lang="en-US" sz="2000" i="1" dirty="0" smtClean="0"/>
              <a:t>(partial list)</a:t>
            </a:r>
          </a:p>
          <a:p>
            <a:endParaRPr lang="en-US" sz="1000" dirty="0" smtClean="0"/>
          </a:p>
          <a:p>
            <a:pPr lvl="1"/>
            <a:r>
              <a:rPr lang="en-US" sz="2400" dirty="0" smtClean="0"/>
              <a:t>Attribute data: </a:t>
            </a:r>
          </a:p>
          <a:p>
            <a:pPr lvl="2">
              <a:buFontTx/>
              <a:buChar char="-"/>
            </a:pPr>
            <a:r>
              <a:rPr lang="en-US" sz="2200" dirty="0" smtClean="0">
                <a:solidFill>
                  <a:srgbClr val="FF0000"/>
                </a:solidFill>
              </a:rPr>
              <a:t>Joining* </a:t>
            </a:r>
          </a:p>
          <a:p>
            <a:pPr lvl="2">
              <a:buFontTx/>
              <a:buChar char="-"/>
            </a:pPr>
            <a:r>
              <a:rPr lang="en-US" sz="2200" dirty="0" smtClean="0">
                <a:solidFill>
                  <a:srgbClr val="FF0000"/>
                </a:solidFill>
              </a:rPr>
              <a:t>Manual data entry*</a:t>
            </a:r>
          </a:p>
          <a:p>
            <a:pPr lvl="2">
              <a:buFontTx/>
              <a:buChar char="-"/>
            </a:pPr>
            <a:r>
              <a:rPr lang="en-US" sz="2200" dirty="0" smtClean="0">
                <a:solidFill>
                  <a:srgbClr val="FF0000"/>
                </a:solidFill>
              </a:rPr>
              <a:t>Field calculator</a:t>
            </a:r>
          </a:p>
          <a:p>
            <a:pPr>
              <a:buNone/>
            </a:pPr>
            <a:endParaRPr lang="en-US" sz="1400" dirty="0" smtClean="0">
              <a:solidFill>
                <a:srgbClr val="FF0000"/>
              </a:solidFill>
            </a:endParaRPr>
          </a:p>
          <a:p>
            <a:pPr lvl="1"/>
            <a:r>
              <a:rPr lang="en-US" sz="2400" dirty="0" smtClean="0"/>
              <a:t>Spatial data: </a:t>
            </a:r>
          </a:p>
          <a:p>
            <a:pPr lvl="2">
              <a:buFontTx/>
              <a:buChar char="-"/>
            </a:pPr>
            <a:r>
              <a:rPr lang="en-US" sz="2200" dirty="0" smtClean="0">
                <a:solidFill>
                  <a:srgbClr val="FF0000"/>
                </a:solidFill>
              </a:rPr>
              <a:t>Digitizing*</a:t>
            </a:r>
          </a:p>
          <a:p>
            <a:pPr lvl="2">
              <a:buFontTx/>
              <a:buChar char="-"/>
            </a:pPr>
            <a:r>
              <a:rPr lang="en-US" sz="2200" dirty="0" smtClean="0"/>
              <a:t>Selecting and exporting (subsets)</a:t>
            </a:r>
          </a:p>
          <a:p>
            <a:pPr lvl="2">
              <a:buFontTx/>
              <a:buChar char="-"/>
            </a:pPr>
            <a:r>
              <a:rPr lang="en-US" sz="2200" dirty="0" err="1" smtClean="0"/>
              <a:t>Geocoding</a:t>
            </a:r>
            <a:endParaRPr lang="en-US" sz="2200" dirty="0" smtClean="0"/>
          </a:p>
          <a:p>
            <a:pPr lvl="2">
              <a:buFontTx/>
              <a:buChar char="-"/>
            </a:pPr>
            <a:r>
              <a:rPr lang="en-US" sz="2200" dirty="0" smtClean="0"/>
              <a:t>Buffers</a:t>
            </a:r>
          </a:p>
          <a:p>
            <a:pPr lvl="2">
              <a:buFontTx/>
              <a:buChar char="-"/>
            </a:pPr>
            <a:endParaRPr lang="en-US" sz="1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1400" dirty="0" smtClean="0">
                <a:solidFill>
                  <a:srgbClr val="FF0000"/>
                </a:solidFill>
              </a:rPr>
              <a:t>* Will learn today</a:t>
            </a:r>
          </a:p>
          <a:p>
            <a:pPr>
              <a:buNone/>
            </a:pP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4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665976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r>
              <a:rPr lang="en-US" sz="800" dirty="0" smtClean="0"/>
              <a:t>Geographic Information Systems - I| Department of Geography, DePaul University. Nandhini Gulasingam 	                   	                  </a:t>
            </a:r>
            <a:fld id="{93F56113-AEBE-4736-BC21-20B991040C91}" type="slidenum">
              <a:rPr lang="en-US" sz="800" smtClean="0"/>
              <a:pPr/>
              <a:t>4</a:t>
            </a:fld>
            <a:endParaRPr lang="en-US" sz="800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6649148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CA35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83466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"/>
            <a:ext cx="8001000" cy="1066799"/>
          </a:xfrm>
        </p:spPr>
        <p:txBody>
          <a:bodyPr/>
          <a:lstStyle/>
          <a:p>
            <a:r>
              <a:rPr lang="en-US" dirty="0" smtClean="0"/>
              <a:t>Creating Attribute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4924"/>
            <a:ext cx="8763000" cy="5324475"/>
          </a:xfrm>
        </p:spPr>
        <p:txBody>
          <a:bodyPr/>
          <a:lstStyle/>
          <a:p>
            <a:pPr>
              <a:buNone/>
            </a:pPr>
            <a:endParaRPr lang="en-US" dirty="0" smtClean="0"/>
          </a:p>
        </p:txBody>
      </p:sp>
      <p:sp>
        <p:nvSpPr>
          <p:cNvPr id="4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665976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r>
              <a:rPr lang="en-US" sz="800" dirty="0" smtClean="0"/>
              <a:t>Geographic Information Systems - I| Department of Geography, DePaul University. Nandhini Gulasingam 	                   	                  </a:t>
            </a:r>
            <a:fld id="{93F56113-AEBE-4736-BC21-20B991040C91}" type="slidenum">
              <a:rPr lang="en-US" sz="800" smtClean="0"/>
              <a:pPr/>
              <a:t>5</a:t>
            </a:fld>
            <a:endParaRPr lang="en-US" sz="800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6649148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CA35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249" y="1981200"/>
            <a:ext cx="5831715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2743200"/>
            <a:ext cx="306705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ight Brace 15"/>
          <p:cNvSpPr/>
          <p:nvPr/>
        </p:nvSpPr>
        <p:spPr bwMode="auto">
          <a:xfrm rot="5400000">
            <a:off x="2019300" y="2781300"/>
            <a:ext cx="457200" cy="4038600"/>
          </a:xfrm>
          <a:prstGeom prst="righ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ight Brace 16"/>
          <p:cNvSpPr/>
          <p:nvPr/>
        </p:nvSpPr>
        <p:spPr bwMode="auto">
          <a:xfrm rot="5400000">
            <a:off x="7353300" y="2857500"/>
            <a:ext cx="381000" cy="2895600"/>
          </a:xfrm>
          <a:prstGeom prst="righ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200" y="5029200"/>
            <a:ext cx="459773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Spatial data contains details of the shape</a:t>
            </a:r>
            <a:endParaRPr lang="en-US" sz="1800" dirty="0"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69379" y="4495800"/>
            <a:ext cx="3174621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Attribute data contains details of the characteristics of the shape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4415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"/>
            <a:ext cx="8001000" cy="1066799"/>
          </a:xfrm>
        </p:spPr>
        <p:txBody>
          <a:bodyPr/>
          <a:lstStyle/>
          <a:p>
            <a:r>
              <a:rPr lang="en-US" dirty="0" smtClean="0"/>
              <a:t>Creating Attribute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4924"/>
            <a:ext cx="8763000" cy="5324475"/>
          </a:xfrm>
        </p:spPr>
        <p:txBody>
          <a:bodyPr/>
          <a:lstStyle/>
          <a:p>
            <a:r>
              <a:rPr lang="en-US" sz="2800" dirty="0" smtClean="0"/>
              <a:t>Why?</a:t>
            </a:r>
          </a:p>
          <a:p>
            <a:pPr lvl="1"/>
            <a:r>
              <a:rPr lang="en-US" sz="2400" dirty="0" smtClean="0"/>
              <a:t>Most spatial data do not include attribute data</a:t>
            </a:r>
          </a:p>
          <a:p>
            <a:pPr lvl="1"/>
            <a:r>
              <a:rPr lang="en-US" sz="2400" dirty="0" smtClean="0"/>
              <a:t>Spatial data and attribute data come as separate files</a:t>
            </a:r>
          </a:p>
          <a:p>
            <a:pPr lvl="1"/>
            <a:r>
              <a:rPr lang="en-US" sz="2400" dirty="0" smtClean="0"/>
              <a:t>Attribute data needs to be joined with spatial data to create maps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Attribute data can be combined with spatial data by</a:t>
            </a:r>
          </a:p>
          <a:p>
            <a:pPr lvl="1"/>
            <a:r>
              <a:rPr lang="en-US" sz="2400" dirty="0" smtClean="0"/>
              <a:t>Manually entering </a:t>
            </a:r>
          </a:p>
          <a:p>
            <a:pPr lvl="1"/>
            <a:r>
              <a:rPr lang="en-US" sz="2400" dirty="0" smtClean="0"/>
              <a:t>Joining</a:t>
            </a:r>
          </a:p>
          <a:p>
            <a:pPr>
              <a:buNone/>
            </a:pPr>
            <a:endParaRPr lang="en-US" sz="2800" dirty="0" smtClean="0"/>
          </a:p>
          <a:p>
            <a:endParaRPr lang="en-US" dirty="0" smtClean="0"/>
          </a:p>
        </p:txBody>
      </p:sp>
      <p:sp>
        <p:nvSpPr>
          <p:cNvPr id="4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665976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r>
              <a:rPr lang="en-US" sz="800" dirty="0" smtClean="0"/>
              <a:t>Geographic Information Systems - I| Department of Geography, DePaul University. Nandhini Gulasingam 	                   	                  </a:t>
            </a:r>
            <a:fld id="{93F56113-AEBE-4736-BC21-20B991040C91}" type="slidenum">
              <a:rPr lang="en-US" sz="800" smtClean="0"/>
              <a:pPr/>
              <a:t>6</a:t>
            </a:fld>
            <a:endParaRPr lang="en-US" sz="800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6649148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CA35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80516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8077200" cy="1066799"/>
          </a:xfrm>
        </p:spPr>
        <p:txBody>
          <a:bodyPr/>
          <a:lstStyle/>
          <a:p>
            <a:r>
              <a:rPr lang="en-US" dirty="0" smtClean="0"/>
              <a:t>Few things about Attribute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4924"/>
            <a:ext cx="8763000" cy="5324475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800" dirty="0" smtClean="0"/>
              <a:t>Attribute data is typically stored in tables that are linked/associated with the spatial data</a:t>
            </a:r>
          </a:p>
          <a:p>
            <a:r>
              <a:rPr lang="en-US" sz="2800" dirty="0" smtClean="0"/>
              <a:t>This allows us to </a:t>
            </a:r>
          </a:p>
          <a:p>
            <a:pPr lvl="1"/>
            <a:r>
              <a:rPr lang="en-US" sz="2400" dirty="0" smtClean="0"/>
              <a:t>Search/retrieve  data based on a criteria</a:t>
            </a:r>
          </a:p>
          <a:p>
            <a:pPr lvl="1"/>
            <a:r>
              <a:rPr lang="en-US" sz="2400" dirty="0" smtClean="0"/>
              <a:t>Perform analysis</a:t>
            </a:r>
          </a:p>
        </p:txBody>
      </p:sp>
      <p:sp>
        <p:nvSpPr>
          <p:cNvPr id="4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665976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r>
              <a:rPr lang="en-US" sz="800" dirty="0" smtClean="0"/>
              <a:t>Geographic Information Systems - I| Department of Geography, DePaul University. Nandhini Gulasingam 	                   	                  </a:t>
            </a:r>
            <a:fld id="{93F56113-AEBE-4736-BC21-20B991040C91}" type="slidenum">
              <a:rPr lang="en-US" sz="800" smtClean="0"/>
              <a:pPr/>
              <a:t>7</a:t>
            </a:fld>
            <a:endParaRPr lang="en-US" sz="800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6649148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CA35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8745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Terminology</a:t>
            </a:r>
            <a:endParaRPr lang="en-US" dirty="0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665976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r>
              <a:rPr lang="en-US" sz="800" dirty="0" smtClean="0"/>
              <a:t>Geographic Information Systems - I| Department of Geography, DePaul University. Nandhini Gulasingam 	                   	                  </a:t>
            </a:r>
            <a:fld id="{93F56113-AEBE-4736-BC21-20B991040C91}" type="slidenum">
              <a:rPr lang="en-US" sz="800" smtClean="0"/>
              <a:pPr/>
              <a:t>8</a:t>
            </a:fld>
            <a:endParaRPr lang="en-US" sz="800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0" y="6649148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CA35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1673" y="1822514"/>
            <a:ext cx="7226299" cy="270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ight Brace 7"/>
          <p:cNvSpPr/>
          <p:nvPr/>
        </p:nvSpPr>
        <p:spPr bwMode="auto">
          <a:xfrm rot="10800000">
            <a:off x="579121" y="1789176"/>
            <a:ext cx="457199" cy="2743200"/>
          </a:xfrm>
          <a:prstGeom prst="righ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34165" y="2983355"/>
            <a:ext cx="782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Table</a:t>
            </a:r>
            <a:endParaRPr lang="en-US" sz="1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78368" y="2389632"/>
            <a:ext cx="646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Row</a:t>
            </a:r>
            <a:endParaRPr lang="en-US" sz="1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68568" y="1535668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Column</a:t>
            </a:r>
            <a:endParaRPr lang="en-US" sz="18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7784592" y="2581656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rot="5400000" flipH="1" flipV="1">
            <a:off x="4584986" y="1864582"/>
            <a:ext cx="609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rot="5400000" flipH="1" flipV="1">
            <a:off x="4126992" y="1560576"/>
            <a:ext cx="6096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4431792" y="1194816"/>
            <a:ext cx="1431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Field Name</a:t>
            </a:r>
            <a:endParaRPr lang="en-US" sz="1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4126992" y="3465576"/>
            <a:ext cx="1371600" cy="457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94176" y="3233928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Value</a:t>
            </a:r>
            <a:endParaRPr lang="en-US" sz="1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4431792" y="4075176"/>
            <a:ext cx="1676400" cy="3810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88992" y="4440936"/>
            <a:ext cx="2036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Total # of records</a:t>
            </a:r>
            <a:endParaRPr lang="en-US" sz="1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4800" y="4921984"/>
            <a:ext cx="8610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latin typeface="+mn-lt"/>
              </a:rPr>
              <a:t>Table: Consists of rows and columns</a:t>
            </a:r>
          </a:p>
          <a:p>
            <a:pPr algn="l"/>
            <a:r>
              <a:rPr lang="en-US" sz="2000" dirty="0" smtClean="0">
                <a:latin typeface="+mn-lt"/>
              </a:rPr>
              <a:t>Row  = Record</a:t>
            </a:r>
          </a:p>
          <a:p>
            <a:pPr algn="l"/>
            <a:r>
              <a:rPr lang="en-US" sz="2000" dirty="0" smtClean="0">
                <a:latin typeface="+mn-lt"/>
              </a:rPr>
              <a:t>Columns = Filed</a:t>
            </a:r>
          </a:p>
          <a:p>
            <a:pPr algn="l"/>
            <a:r>
              <a:rPr lang="en-US" sz="2000" dirty="0" smtClean="0">
                <a:latin typeface="+mn-lt"/>
              </a:rPr>
              <a:t>Value = Cell (Values are case sensitive)</a:t>
            </a:r>
          </a:p>
          <a:p>
            <a:pPr algn="l"/>
            <a:r>
              <a:rPr lang="en-US" sz="2000" dirty="0" smtClean="0">
                <a:latin typeface="+mn-lt"/>
              </a:rPr>
              <a:t>Field Name = Variable</a:t>
            </a:r>
            <a:endParaRPr lang="en-US" sz="2000" dirty="0">
              <a:latin typeface="+mn-lt"/>
            </a:endParaRPr>
          </a:p>
        </p:txBody>
      </p:sp>
      <p:sp>
        <p:nvSpPr>
          <p:cNvPr id="29" name="Rounded Rectangle 28"/>
          <p:cNvSpPr/>
          <p:nvPr/>
        </p:nvSpPr>
        <p:spPr bwMode="auto">
          <a:xfrm>
            <a:off x="6172200" y="2057400"/>
            <a:ext cx="838200" cy="1905000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Straight Arrow Connector 30"/>
          <p:cNvCxnSpPr>
            <a:stCxn id="29" idx="0"/>
            <a:endCxn id="11" idx="2"/>
          </p:cNvCxnSpPr>
          <p:nvPr/>
        </p:nvCxnSpPr>
        <p:spPr bwMode="auto">
          <a:xfrm rot="16200000" flipV="1">
            <a:off x="6510295" y="1976395"/>
            <a:ext cx="152400" cy="961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Rounded Rectangle 31"/>
          <p:cNvSpPr/>
          <p:nvPr/>
        </p:nvSpPr>
        <p:spPr bwMode="auto">
          <a:xfrm>
            <a:off x="1143000" y="2468880"/>
            <a:ext cx="6629400" cy="228600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55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Concepts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4925"/>
            <a:ext cx="8763000" cy="4895850"/>
          </a:xfrm>
        </p:spPr>
        <p:txBody>
          <a:bodyPr/>
          <a:lstStyle/>
          <a:p>
            <a:pPr>
              <a:buNone/>
            </a:pPr>
            <a:r>
              <a:rPr lang="en-US" sz="3000" dirty="0" smtClean="0"/>
              <a:t>Data Types</a:t>
            </a:r>
          </a:p>
          <a:p>
            <a:pPr marL="457200" indent="-457200">
              <a:buNone/>
            </a:pPr>
            <a:endParaRPr lang="en-US" sz="2200" dirty="0" smtClean="0"/>
          </a:p>
          <a:p>
            <a:pPr marL="457200" indent="-457200"/>
            <a:r>
              <a:rPr lang="en-US" sz="2800" dirty="0" smtClean="0"/>
              <a:t>Data type is a way of classifying your data. i.e. it indicates what type of data it contains</a:t>
            </a:r>
          </a:p>
          <a:p>
            <a:pPr marL="457200" indent="-457200">
              <a:buNone/>
            </a:pPr>
            <a:endParaRPr lang="en-US" sz="2800" dirty="0" smtClean="0"/>
          </a:p>
          <a:p>
            <a:pPr marL="457200" indent="-457200"/>
            <a:r>
              <a:rPr lang="en-US" sz="2800" dirty="0" smtClean="0"/>
              <a:t>E.g. Text, Number, Date, Binary, Image</a:t>
            </a:r>
          </a:p>
          <a:p>
            <a:pPr marL="457200" indent="-457200"/>
            <a:endParaRPr lang="en-US" sz="2800" dirty="0" smtClean="0"/>
          </a:p>
          <a:p>
            <a:pPr lvl="1">
              <a:buNone/>
            </a:pPr>
            <a:endParaRPr lang="en-US" sz="1700" dirty="0" smtClean="0"/>
          </a:p>
          <a:p>
            <a:pPr lvl="1"/>
            <a:endParaRPr lang="en-US" dirty="0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665976"/>
            <a:ext cx="9144000" cy="228600"/>
          </a:xfrm>
          <a:prstGeom prst="rect">
            <a:avLst/>
          </a:prstGeom>
        </p:spPr>
        <p:txBody>
          <a:bodyPr/>
          <a:lstStyle>
            <a:lvl1pPr algn="l">
              <a:defRPr sz="1000" b="1">
                <a:latin typeface="+mn-lt"/>
              </a:defRPr>
            </a:lvl1pPr>
          </a:lstStyle>
          <a:p>
            <a:r>
              <a:rPr lang="en-US" sz="800" dirty="0" smtClean="0"/>
              <a:t>Geographic Information Systems - I| Department of Geography, DePaul University. Nandhini Gulasingam 	                   	                  </a:t>
            </a:r>
            <a:fld id="{93F56113-AEBE-4736-BC21-20B991040C91}" type="slidenum">
              <a:rPr lang="en-US" sz="800" smtClean="0"/>
              <a:pPr/>
              <a:t>9</a:t>
            </a:fld>
            <a:endParaRPr lang="en-US" sz="800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0" y="6649148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CA35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8377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for report on country">
  <a:themeElements>
    <a:clrScheme name="Global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Global">
      <a:majorFont>
        <a:latin typeface="Century Schoolbook"/>
        <a:ea typeface=""/>
        <a:cs typeface="Times New Roman"/>
      </a:majorFont>
      <a:minorFont>
        <a:latin typeface="Century Schoolbook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Global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for report on country</Template>
  <TotalTime>2093</TotalTime>
  <Words>1573</Words>
  <Application>Microsoft Office PowerPoint</Application>
  <PresentationFormat>On-screen Show (4:3)</PresentationFormat>
  <Paragraphs>330</Paragraphs>
  <Slides>29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Presentation for report on country</vt:lpstr>
      <vt:lpstr>GEO 241: Geographic Information Systems I</vt:lpstr>
      <vt:lpstr>Next Week (Week 5) – IMPORTANT!!!</vt:lpstr>
      <vt:lpstr>Creating Data</vt:lpstr>
      <vt:lpstr>Creating Data</vt:lpstr>
      <vt:lpstr>Creating Attribute Data</vt:lpstr>
      <vt:lpstr>Creating Attribute Data</vt:lpstr>
      <vt:lpstr>Few things about Attribute Data</vt:lpstr>
      <vt:lpstr>Database Terminology</vt:lpstr>
      <vt:lpstr>Database Concepts</vt:lpstr>
      <vt:lpstr>Database Concepts</vt:lpstr>
      <vt:lpstr>Database Concepts</vt:lpstr>
      <vt:lpstr>Database Concepts</vt:lpstr>
      <vt:lpstr>Database Concepts</vt:lpstr>
      <vt:lpstr>Database Concepts</vt:lpstr>
      <vt:lpstr>Database Concepts</vt:lpstr>
      <vt:lpstr>Database Concepts</vt:lpstr>
      <vt:lpstr>Database Concepts</vt:lpstr>
      <vt:lpstr>Database Concepts</vt:lpstr>
      <vt:lpstr>Creating Attribute Data</vt:lpstr>
      <vt:lpstr>Creating Attribute Data- Manual</vt:lpstr>
      <vt:lpstr>Creating Attribute Data- Join</vt:lpstr>
      <vt:lpstr>Creating Attribute Data- Join</vt:lpstr>
      <vt:lpstr>Creating Attribute Data- Join</vt:lpstr>
      <vt:lpstr>Creating Attribute Data- Join</vt:lpstr>
      <vt:lpstr>Creating Spatial Data - Digitizing</vt:lpstr>
      <vt:lpstr>Creating Spatial Data - Digitizing</vt:lpstr>
      <vt:lpstr>Creating Spatial Data - Digitizing</vt:lpstr>
      <vt:lpstr>Creating Spatial Data - Digitizing</vt:lpstr>
      <vt:lpstr>Lab 4</vt:lpstr>
    </vt:vector>
  </TitlesOfParts>
  <Manager/>
  <Company>DePaul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Your Country</dc:title>
  <dc:subject/>
  <dc:creator>Gulasingam, Nandhini</dc:creator>
  <cp:keywords/>
  <dc:description/>
  <cp:lastModifiedBy>DePaul University</cp:lastModifiedBy>
  <cp:revision>246</cp:revision>
  <cp:lastPrinted>1601-01-01T00:00:00Z</cp:lastPrinted>
  <dcterms:created xsi:type="dcterms:W3CDTF">2009-08-03T17:32:32Z</dcterms:created>
  <dcterms:modified xsi:type="dcterms:W3CDTF">2012-09-23T21:07:55Z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TC010183711033</vt:lpwstr>
  </property>
</Properties>
</file>