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9983" autoAdjust="0"/>
  </p:normalViewPr>
  <p:slideViewPr>
    <p:cSldViewPr>
      <p:cViewPr varScale="1">
        <p:scale>
          <a:sx n="82" d="100"/>
          <a:sy n="82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6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2000" b="1" dirty="0" smtClean="0">
                <a:latin typeface="+mn-lt"/>
              </a:rPr>
              <a:t>Spatial Analysis I:  Selection / Queries, </a:t>
            </a:r>
          </a:p>
          <a:p>
            <a:pPr algn="l"/>
            <a:r>
              <a:rPr lang="en-US" sz="2000" b="1" dirty="0" smtClean="0">
                <a:latin typeface="+mn-lt"/>
              </a:rPr>
              <a:t>               Final Paper 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 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219200"/>
            <a:ext cx="8763000" cy="5248275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 smtClean="0"/>
              <a:t>E.g. of Intersect: </a:t>
            </a:r>
          </a:p>
          <a:p>
            <a:pPr marL="457200" lvl="1" indent="-457200">
              <a:spcBef>
                <a:spcPts val="0"/>
              </a:spcBef>
              <a:buNone/>
            </a:pPr>
            <a:r>
              <a:rPr lang="en-US" sz="2400" dirty="0" smtClean="0"/>
              <a:t>From all the superfund sites, you can select out only the </a:t>
            </a:r>
          </a:p>
          <a:p>
            <a:pPr marL="457200" lvl="1" indent="-457200">
              <a:spcBef>
                <a:spcPts val="0"/>
              </a:spcBef>
              <a:buNone/>
            </a:pPr>
            <a:r>
              <a:rPr lang="en-US" sz="2400" dirty="0" smtClean="0"/>
              <a:t>ones that fall completely or partially within the state of </a:t>
            </a:r>
          </a:p>
          <a:p>
            <a:pPr marL="457200" lvl="1" indent="-457200">
              <a:spcBef>
                <a:spcPts val="0"/>
              </a:spcBef>
              <a:buNone/>
            </a:pPr>
            <a:r>
              <a:rPr lang="en-US" sz="2400" dirty="0" smtClean="0"/>
              <a:t>Illinois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spcBef>
                <a:spcPts val="300"/>
              </a:spcBef>
              <a:buNone/>
            </a:pPr>
            <a:endParaRPr lang="en-US" sz="2000" dirty="0" smtClean="0"/>
          </a:p>
          <a:p>
            <a:pPr marL="457200" indent="-457200">
              <a:spcBef>
                <a:spcPts val="300"/>
              </a:spcBef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10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3228975"/>
            <a:ext cx="8810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28950"/>
            <a:ext cx="7410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47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3000" dirty="0" smtClean="0"/>
              <a:t>2. Are within a distance of: (Proximity) 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All features within a certain distance of  features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800" dirty="0" smtClean="0"/>
              <a:t>     of another layer. This operator creates buffers using the buffer distance around the source features and returns all the features intersecting the buffer zones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</a:pPr>
            <a:endParaRPr lang="en-US" sz="2800" dirty="0" smtClean="0"/>
          </a:p>
          <a:p>
            <a:pPr marL="457200" indent="-457200">
              <a:spcBef>
                <a:spcPts val="1000"/>
              </a:spcBef>
            </a:pPr>
            <a:r>
              <a:rPr lang="en-US" sz="2800" dirty="0" smtClean="0"/>
              <a:t>One of the commonly used methods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11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14800"/>
            <a:ext cx="5105400" cy="12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6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800" dirty="0" smtClean="0"/>
              <a:t>E.g. of Are within a distance of: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YMCA wants to identify the number of schools and libraries that are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within ½ mile from it’s location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12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W4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4796" y="3048000"/>
            <a:ext cx="2906404" cy="3508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000" y="4140200"/>
            <a:ext cx="6832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YMCA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1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/>
              <a:t>3. Completely contain:  (Containment ) 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Features that  are completely within another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800" dirty="0" smtClean="0"/>
              <a:t>     feature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Features that touch the boundary do not get selected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                  	                  </a:t>
            </a:r>
            <a:fld id="{93F56113-AEBE-4736-BC21-20B991040C91}" type="slidenum">
              <a:rPr lang="en-US" sz="800" smtClean="0"/>
              <a:pPr/>
              <a:t>13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910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3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800" dirty="0" smtClean="0"/>
              <a:t>E.g. of Completely contain: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Local alderman wants to know how many businesses are located within his/her ward?</a:t>
            </a:r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How many (or which) TIF districts are within each community area?</a:t>
            </a:r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14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2" name="AutoShape 2" descr="Are completely wit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3000" dirty="0" smtClean="0"/>
              <a:t>4. Share a line segment with, Touch the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 smtClean="0"/>
              <a:t>    boundary of :  (Adjacency )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dirty="0" smtClean="0"/>
              <a:t>Features that  share the same boundary or touch the boundary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None/>
            </a:pPr>
            <a:endParaRPr lang="en-US" sz="26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15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1600200" cy="11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1600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1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199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E.g. of Share a line segment with, Touch the boundary of :</a:t>
            </a:r>
          </a:p>
          <a:p>
            <a:pPr marL="457200" indent="-457200">
              <a:spcBef>
                <a:spcPts val="0"/>
              </a:spcBef>
            </a:pPr>
            <a:r>
              <a:rPr lang="en-US" sz="2200" dirty="0" smtClean="0"/>
              <a:t>How many county boundaries touch (or share) the oil spill area in Gulf of Mexico to identify the impact</a:t>
            </a:r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</a:pPr>
            <a:r>
              <a:rPr lang="en-US" sz="2200" dirty="0" smtClean="0"/>
              <a:t>How many houses share their property line with the utility lines</a:t>
            </a:r>
          </a:p>
          <a:p>
            <a:pPr marL="457200" indent="-457200">
              <a:spcBef>
                <a:spcPts val="0"/>
              </a:spcBef>
            </a:pPr>
            <a:r>
              <a:rPr lang="en-US" sz="2200" dirty="0" smtClean="0"/>
              <a:t>For road expansion, the Dept. of Transportation might want to know which properties share the boundary with the road</a:t>
            </a:r>
          </a:p>
          <a:p>
            <a:pPr marL="457200" indent="-457200">
              <a:spcBef>
                <a:spcPts val="0"/>
              </a:spcBef>
            </a:pPr>
            <a:endParaRPr lang="en-US" sz="26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16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80354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5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buNone/>
            </a:pPr>
            <a:r>
              <a:rPr lang="en-US" sz="3200" dirty="0" smtClean="0"/>
              <a:t>5. Other selection methods </a:t>
            </a:r>
          </a:p>
          <a:p>
            <a:pPr marL="857250" lvl="1" indent="-457200"/>
            <a:r>
              <a:rPr lang="en-US" sz="2800" dirty="0" smtClean="0"/>
              <a:t>Are completely within</a:t>
            </a:r>
          </a:p>
          <a:p>
            <a:pPr marL="857250" lvl="1" indent="-457200"/>
            <a:r>
              <a:rPr lang="en-US" sz="2800" dirty="0" smtClean="0"/>
              <a:t>Have their center in </a:t>
            </a:r>
          </a:p>
          <a:p>
            <a:pPr marL="857250" lvl="1" indent="-457200"/>
            <a:r>
              <a:rPr lang="en-US" sz="2800" dirty="0" smtClean="0"/>
              <a:t>Are identical to </a:t>
            </a:r>
          </a:p>
          <a:p>
            <a:pPr marL="857250" lvl="1" indent="-457200"/>
            <a:r>
              <a:rPr lang="en-US" sz="2800" dirty="0" smtClean="0"/>
              <a:t>Are crossed by the outline of</a:t>
            </a:r>
          </a:p>
          <a:p>
            <a:pPr marL="857250" lvl="1" indent="-457200"/>
            <a:r>
              <a:rPr lang="en-US" sz="2800" dirty="0" smtClean="0"/>
              <a:t>Contain</a:t>
            </a:r>
          </a:p>
          <a:p>
            <a:pPr marL="857250" lvl="1" indent="-457200"/>
            <a:r>
              <a:rPr lang="en-US" sz="2800" dirty="0" smtClean="0"/>
              <a:t>Are contained by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17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85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by Location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2700" dirty="0" smtClean="0"/>
              <a:t>Process : e.g. Select CCAs that have at least a college</a:t>
            </a:r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18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ight Arrow 8"/>
          <p:cNvSpPr/>
          <p:nvPr/>
        </p:nvSpPr>
        <p:spPr bwMode="auto">
          <a:xfrm>
            <a:off x="2819400" y="3124200"/>
            <a:ext cx="381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935" y="4343400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1. Select the option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552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3" y="1828800"/>
            <a:ext cx="3348677" cy="45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3581400" y="5181600"/>
            <a:ext cx="32004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4335" y="373380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2. Run the process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276600" y="30480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04" y="3200400"/>
            <a:ext cx="229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 bwMode="auto">
          <a:xfrm>
            <a:off x="6705600" y="43434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5048" y="5943600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3. Output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7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sz="2800" dirty="0" smtClean="0"/>
              <a:t>Non-spatial queries</a:t>
            </a:r>
          </a:p>
          <a:p>
            <a:r>
              <a:rPr lang="en-US" sz="2800" dirty="0" smtClean="0"/>
              <a:t>Performed within a single table on attribute data</a:t>
            </a:r>
          </a:p>
          <a:p>
            <a:r>
              <a:rPr lang="en-US" sz="2800" dirty="0" smtClean="0"/>
              <a:t>It uses a </a:t>
            </a:r>
            <a:r>
              <a:rPr lang="en-US" sz="2800" u="sng" dirty="0" smtClean="0"/>
              <a:t>SQL</a:t>
            </a:r>
            <a:r>
              <a:rPr lang="en-US" sz="2800" dirty="0" smtClean="0"/>
              <a:t> (Structured Query Language) to perform the selection</a:t>
            </a:r>
          </a:p>
          <a:p>
            <a:r>
              <a:rPr lang="en-US" sz="2800" dirty="0" smtClean="0"/>
              <a:t>Selection is based on a criteria or condition</a:t>
            </a:r>
          </a:p>
          <a:p>
            <a:pPr>
              <a:buNone/>
            </a:pPr>
            <a:r>
              <a:rPr lang="en-US" sz="2800" dirty="0" smtClean="0"/>
              <a:t>    i.e. select features using a “WHERE” clause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19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92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799"/>
            <a:ext cx="8763000" cy="47529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Final Paper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Deliverables and Due Dates</a:t>
            </a:r>
          </a:p>
          <a:p>
            <a:r>
              <a:rPr lang="en-US" dirty="0" smtClean="0"/>
              <a:t>Tasks and Steps	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95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Example: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If you want to select only the blue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CTA train lines, and you have a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shapefile</a:t>
            </a:r>
            <a:r>
              <a:rPr lang="en-US" dirty="0" smtClean="0"/>
              <a:t> that has all the CTA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lines, you could select out only the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blue line train lines.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Performing this type of query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is known as a attribute query.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20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376" y="1828800"/>
            <a:ext cx="3062824" cy="385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4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48958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21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62935" y="5038725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1. Select the option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2743200" cy="30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 bwMode="auto">
          <a:xfrm>
            <a:off x="2667000" y="3657600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799" y="1371601"/>
            <a:ext cx="3676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 bwMode="auto">
          <a:xfrm>
            <a:off x="6553200" y="4191000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12744" y="4724400"/>
            <a:ext cx="1905000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1535" y="259080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2. Run the process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5735" y="5791200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3. Output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953000" y="2905125"/>
            <a:ext cx="21336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010400" y="2600325"/>
            <a:ext cx="838200" cy="457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SQL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352800"/>
            <a:ext cx="20907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6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8763000" cy="48958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Writing SQL statements/commands</a:t>
            </a:r>
          </a:p>
          <a:p>
            <a:r>
              <a:rPr lang="en-US" sz="2800" dirty="0" smtClean="0"/>
              <a:t>Syntax:</a:t>
            </a:r>
          </a:p>
          <a:p>
            <a:pPr>
              <a:buNone/>
            </a:pPr>
            <a:r>
              <a:rPr lang="en-US" dirty="0" smtClean="0"/>
              <a:t>    SELECT * FROM &lt;table&gt;</a:t>
            </a:r>
          </a:p>
          <a:p>
            <a:pPr>
              <a:buNone/>
            </a:pPr>
            <a:r>
              <a:rPr lang="en-US" dirty="0" smtClean="0"/>
              <a:t>    WHERE </a:t>
            </a:r>
            <a:r>
              <a:rPr lang="en-US" b="1" dirty="0" smtClean="0">
                <a:solidFill>
                  <a:srgbClr val="0070C0"/>
                </a:solidFill>
              </a:rPr>
              <a:t>&lt;field name&gt; = &lt;value&gt;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27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8763000" cy="489585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Query:</a:t>
            </a:r>
            <a:r>
              <a:rPr lang="en-US" dirty="0" smtClean="0"/>
              <a:t>    SELECT * FROM 7_Colleges</a:t>
            </a:r>
          </a:p>
          <a:p>
            <a:pPr>
              <a:spcAft>
                <a:spcPts val="800"/>
              </a:spcAft>
              <a:buNone/>
            </a:pPr>
            <a:r>
              <a:rPr lang="en-US" dirty="0" smtClean="0"/>
              <a:t>               WHERE </a:t>
            </a:r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en-US" b="1" dirty="0" err="1" smtClean="0">
                <a:solidFill>
                  <a:srgbClr val="0070C0"/>
                </a:solidFill>
              </a:rPr>
              <a:t>UnivType</a:t>
            </a:r>
            <a:r>
              <a:rPr lang="en-US" b="1" dirty="0" smtClean="0">
                <a:solidFill>
                  <a:srgbClr val="0070C0"/>
                </a:solidFill>
              </a:rPr>
              <a:t>”= ‘4 Year Colleges’</a:t>
            </a:r>
          </a:p>
          <a:p>
            <a:pPr>
              <a:buNone/>
            </a:pPr>
            <a:r>
              <a:rPr lang="en-US" u="sng" dirty="0" smtClean="0"/>
              <a:t>Translation:</a:t>
            </a:r>
            <a:r>
              <a:rPr lang="en-US" dirty="0" smtClean="0"/>
              <a:t> Select all the records from 7_Colleges table that</a:t>
            </a:r>
          </a:p>
          <a:p>
            <a:pPr>
              <a:buNone/>
            </a:pPr>
            <a:r>
              <a:rPr lang="en-US" dirty="0" smtClean="0"/>
              <a:t>satisfies the condition </a:t>
            </a:r>
            <a:r>
              <a:rPr lang="en-US" dirty="0" err="1" smtClean="0"/>
              <a:t>UnivType</a:t>
            </a:r>
            <a:r>
              <a:rPr lang="en-US" dirty="0" smtClean="0"/>
              <a:t> equal to 4 Year </a:t>
            </a:r>
            <a:r>
              <a:rPr lang="en-US" dirty="0" err="1" smtClean="0"/>
              <a:t>Collesges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23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73" y="3352800"/>
            <a:ext cx="84324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-36067" y="42672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Row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9224" y="342333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Column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10800000">
            <a:off x="4649788" y="3429000"/>
            <a:ext cx="1141412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3657600" y="3448240"/>
            <a:ext cx="860142" cy="818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93530" y="31388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Field Name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543800" y="5486400"/>
            <a:ext cx="13716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72400" y="5867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Value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33800" y="5943600"/>
            <a:ext cx="9144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8200" y="6019800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Total # of records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62600" y="3945064"/>
            <a:ext cx="2133600" cy="19050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stCxn id="52" idx="0"/>
          </p:cNvCxnSpPr>
          <p:nvPr/>
        </p:nvCxnSpPr>
        <p:spPr bwMode="auto">
          <a:xfrm rot="16200000" flipV="1">
            <a:off x="6485668" y="3801332"/>
            <a:ext cx="211264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524000" y="6261100"/>
            <a:ext cx="16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Table Name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04800" y="6324600"/>
            <a:ext cx="1371600" cy="30251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609600" y="4483100"/>
            <a:ext cx="381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13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6636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ArcGIS</a:t>
            </a:r>
            <a:r>
              <a:rPr lang="en-US" sz="2800" dirty="0" smtClean="0"/>
              <a:t>, you will write only the condition</a:t>
            </a:r>
          </a:p>
          <a:p>
            <a:endParaRPr lang="en-US" sz="2800" dirty="0" smtClean="0"/>
          </a:p>
          <a:p>
            <a:r>
              <a:rPr lang="en-US" sz="2800" dirty="0" smtClean="0"/>
              <a:t>i.e.</a:t>
            </a:r>
          </a:p>
          <a:p>
            <a:pPr>
              <a:buNone/>
            </a:pPr>
            <a:r>
              <a:rPr lang="en-US" dirty="0" smtClean="0"/>
              <a:t>           SELECT * FROM 7_Colleges WHERE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“</a:t>
            </a:r>
            <a:r>
              <a:rPr lang="en-US" b="1" dirty="0" err="1" smtClean="0">
                <a:solidFill>
                  <a:srgbClr val="0070C0"/>
                </a:solidFill>
              </a:rPr>
              <a:t>UnivType</a:t>
            </a:r>
            <a:r>
              <a:rPr lang="en-US" b="1" dirty="0" smtClean="0">
                <a:solidFill>
                  <a:srgbClr val="0070C0"/>
                </a:solidFill>
              </a:rPr>
              <a:t>”= ‘4 Year Colleges’               </a:t>
            </a:r>
            <a:r>
              <a:rPr lang="en-US" b="1" dirty="0" smtClean="0">
                <a:solidFill>
                  <a:srgbClr val="FF0000"/>
                </a:solidFill>
              </a:rPr>
              <a:t>Condition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	                  </a:t>
            </a:r>
            <a:fld id="{93F56113-AEBE-4736-BC21-20B991040C91}" type="slidenum">
              <a:rPr lang="en-US" sz="800" smtClean="0"/>
              <a:pPr/>
              <a:t>24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ight Brace 10"/>
          <p:cNvSpPr/>
          <p:nvPr/>
        </p:nvSpPr>
        <p:spPr bwMode="auto">
          <a:xfrm>
            <a:off x="6781800" y="3657600"/>
            <a:ext cx="381000" cy="457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6636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SELECT * FROM &lt;table&gt; WHERE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&lt;field name&gt;  OPERATOR  &lt;value&gt;        </a:t>
            </a:r>
            <a:r>
              <a:rPr lang="en-US" b="1" dirty="0" smtClean="0">
                <a:solidFill>
                  <a:srgbClr val="FF0000"/>
                </a:solidFill>
              </a:rPr>
              <a:t>Condition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Common </a:t>
            </a:r>
            <a:r>
              <a:rPr lang="en-US" sz="2800" b="1" u="sng" dirty="0" smtClean="0"/>
              <a:t>operators</a:t>
            </a:r>
            <a:r>
              <a:rPr lang="en-US" sz="2800" dirty="0" smtClean="0"/>
              <a:t> used in SQL statements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	                  </a:t>
            </a:r>
            <a:fld id="{93F56113-AEBE-4736-BC21-20B991040C91}" type="slidenum">
              <a:rPr lang="en-US" sz="800" smtClean="0"/>
              <a:pPr/>
              <a:t>25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799" y="3657600"/>
          <a:ext cx="800100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17"/>
                <a:gridCol w="6824384"/>
              </a:tblGrid>
              <a:tr h="25743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Equal to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Greater than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243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Less than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&gt;=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Greater than or equal to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&lt;=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Less than or equal to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3200400" y="2362200"/>
            <a:ext cx="3810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5943600" y="1752600"/>
            <a:ext cx="228600" cy="457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Writing SQL statements/commands</a:t>
            </a:r>
          </a:p>
          <a:p>
            <a:r>
              <a:rPr lang="en-US" dirty="0" smtClean="0"/>
              <a:t>Examples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26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848600" cy="21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4514088"/>
          <a:ext cx="7385368" cy="190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499168"/>
              </a:tblGrid>
              <a:tr h="763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SELECT * FROM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BldUse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WHERE 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“</a:t>
                      </a:r>
                      <a:r>
                        <a:rPr lang="en-US" sz="1800" b="0" dirty="0" err="1" smtClean="0">
                          <a:solidFill>
                            <a:srgbClr val="0070C0"/>
                          </a:solidFill>
                        </a:rPr>
                        <a:t>BldStatus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” = ‘Good’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SELECT * FROM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BldUse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WHERE 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“</a:t>
                      </a:r>
                      <a:r>
                        <a:rPr lang="en-US" sz="1800" b="0" dirty="0" err="1" smtClean="0">
                          <a:solidFill>
                            <a:srgbClr val="0070C0"/>
                          </a:solidFill>
                        </a:rPr>
                        <a:t>ProptyVal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” &lt; 124000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2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SELECT * FROM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BldUse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WHERE 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“</a:t>
                      </a:r>
                      <a:r>
                        <a:rPr lang="en-US" sz="1800" b="0" dirty="0" err="1" smtClean="0">
                          <a:solidFill>
                            <a:srgbClr val="0070C0"/>
                          </a:solidFill>
                        </a:rPr>
                        <a:t>ProptyVal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” &gt; 124000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6636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 marL="457200" indent="-45720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	                  </a:t>
            </a:r>
            <a:fld id="{93F56113-AEBE-4736-BC21-20B991040C91}" type="slidenum">
              <a:rPr lang="en-US" sz="800" smtClean="0"/>
              <a:pPr/>
              <a:t>27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3856" y="2209800"/>
          <a:ext cx="861060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44"/>
                <a:gridCol w="7731457"/>
              </a:tblGrid>
              <a:tr h="33466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- Both conditions should be satisfied (Intersect)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- Either one of the condition should be satisfied (Union)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320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If there are multiple conditions, you will use ‘AND’ or ‘OR’ to </a:t>
            </a:r>
          </a:p>
          <a:p>
            <a:pPr algn="l"/>
            <a:r>
              <a:rPr lang="en-US" dirty="0" smtClean="0"/>
              <a:t>combine conditions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92" y="3159456"/>
            <a:ext cx="7848600" cy="21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7956" y="5385137"/>
            <a:ext cx="3398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 smtClean="0"/>
              <a:t>SELECT * FROM </a:t>
            </a:r>
            <a:r>
              <a:rPr lang="en-US" sz="2000" dirty="0" err="1" smtClean="0"/>
              <a:t>BldUse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WHERE </a:t>
            </a:r>
            <a:r>
              <a:rPr lang="en-US" sz="2000" dirty="0" smtClean="0">
                <a:solidFill>
                  <a:srgbClr val="0070C0"/>
                </a:solidFill>
              </a:rPr>
              <a:t>“</a:t>
            </a:r>
            <a:r>
              <a:rPr lang="en-US" sz="2000" dirty="0" err="1" smtClean="0">
                <a:solidFill>
                  <a:srgbClr val="0070C0"/>
                </a:solidFill>
              </a:rPr>
              <a:t>BldStatus</a:t>
            </a:r>
            <a:r>
              <a:rPr lang="en-US" sz="2000" dirty="0" smtClean="0">
                <a:solidFill>
                  <a:srgbClr val="0070C0"/>
                </a:solidFill>
              </a:rPr>
              <a:t>” = ‘Good’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AND “</a:t>
            </a:r>
            <a:r>
              <a:rPr lang="en-US" sz="2000" dirty="0" err="1" smtClean="0">
                <a:solidFill>
                  <a:srgbClr val="0070C0"/>
                </a:solidFill>
              </a:rPr>
              <a:t>ProptyVal</a:t>
            </a:r>
            <a:r>
              <a:rPr lang="en-US" sz="2000" dirty="0" smtClean="0">
                <a:solidFill>
                  <a:srgbClr val="0070C0"/>
                </a:solidFill>
              </a:rPr>
              <a:t>” = 160000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91756" y="5385137"/>
            <a:ext cx="3456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 smtClean="0"/>
              <a:t>SELECT * FROM </a:t>
            </a:r>
            <a:r>
              <a:rPr lang="en-US" sz="2000" dirty="0" err="1" smtClean="0"/>
              <a:t>BldUse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WHERE </a:t>
            </a:r>
            <a:r>
              <a:rPr lang="en-US" sz="2000" dirty="0" smtClean="0">
                <a:solidFill>
                  <a:srgbClr val="0070C0"/>
                </a:solidFill>
              </a:rPr>
              <a:t>“</a:t>
            </a:r>
            <a:r>
              <a:rPr lang="en-US" sz="2000" dirty="0" err="1" smtClean="0">
                <a:solidFill>
                  <a:srgbClr val="0070C0"/>
                </a:solidFill>
              </a:rPr>
              <a:t>ProptyVal</a:t>
            </a:r>
            <a:r>
              <a:rPr lang="en-US" sz="2000" dirty="0" smtClean="0">
                <a:solidFill>
                  <a:srgbClr val="0070C0"/>
                </a:solidFill>
              </a:rPr>
              <a:t>” &gt; 200000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AND “</a:t>
            </a:r>
            <a:r>
              <a:rPr lang="en-US" sz="2000" dirty="0" err="1" smtClean="0">
                <a:solidFill>
                  <a:srgbClr val="0070C0"/>
                </a:solidFill>
              </a:rPr>
              <a:t>ProptyVal</a:t>
            </a:r>
            <a:r>
              <a:rPr lang="en-US" sz="2000" dirty="0" smtClean="0">
                <a:solidFill>
                  <a:srgbClr val="0070C0"/>
                </a:solidFill>
              </a:rPr>
              <a:t>” &lt; 300000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3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6636"/>
            <a:ext cx="8763000" cy="52482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Question: Which records will be selected?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 err="1" smtClean="0"/>
              <a:t>ProptyVal</a:t>
            </a:r>
            <a:r>
              <a:rPr lang="en-US" sz="2000" dirty="0" smtClean="0"/>
              <a:t>” &gt;= 124000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 err="1" smtClean="0"/>
              <a:t>BldStatus</a:t>
            </a:r>
            <a:r>
              <a:rPr lang="en-US" sz="2000" dirty="0" smtClean="0"/>
              <a:t>” = ‘Good’ 		</a:t>
            </a:r>
          </a:p>
          <a:p>
            <a:pPr>
              <a:buNone/>
            </a:pPr>
            <a:r>
              <a:rPr lang="en-US" sz="2000" dirty="0" smtClean="0"/>
              <a:t>3.  “</a:t>
            </a:r>
            <a:r>
              <a:rPr lang="en-US" sz="2000" dirty="0" err="1" smtClean="0"/>
              <a:t>BldStatus</a:t>
            </a:r>
            <a:r>
              <a:rPr lang="en-US" sz="2000" dirty="0" smtClean="0"/>
              <a:t>” = ‘Dilapidated’</a:t>
            </a:r>
          </a:p>
          <a:p>
            <a:pPr>
              <a:buNone/>
            </a:pPr>
            <a:r>
              <a:rPr lang="en-US" sz="2000" dirty="0" smtClean="0"/>
              <a:t>4.  “</a:t>
            </a:r>
            <a:r>
              <a:rPr lang="en-US" sz="2000" dirty="0" err="1" smtClean="0"/>
              <a:t>BldStatus</a:t>
            </a:r>
            <a:r>
              <a:rPr lang="en-US" sz="2000" dirty="0" smtClean="0"/>
              <a:t>” = ‘Good’ AND “</a:t>
            </a:r>
            <a:r>
              <a:rPr lang="en-US" sz="2000" dirty="0" err="1" smtClean="0"/>
              <a:t>ProptyVal</a:t>
            </a:r>
            <a:r>
              <a:rPr lang="en-US" sz="2000" dirty="0" smtClean="0"/>
              <a:t>” = 160000</a:t>
            </a:r>
          </a:p>
          <a:p>
            <a:pPr>
              <a:buNone/>
            </a:pPr>
            <a:r>
              <a:rPr lang="en-US" sz="2000" dirty="0" smtClean="0"/>
              <a:t>5.  “</a:t>
            </a:r>
            <a:r>
              <a:rPr lang="en-US" sz="2000" dirty="0" err="1" smtClean="0"/>
              <a:t>BldStatus</a:t>
            </a:r>
            <a:r>
              <a:rPr lang="en-US" sz="2000" dirty="0" smtClean="0"/>
              <a:t>” = ‘Good’ OR “</a:t>
            </a:r>
            <a:r>
              <a:rPr lang="en-US" sz="2000" dirty="0" err="1" smtClean="0"/>
              <a:t>ProptyVal</a:t>
            </a:r>
            <a:r>
              <a:rPr lang="en-US" sz="2000" dirty="0" smtClean="0"/>
              <a:t>” = 160000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28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848600" cy="21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895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Attribute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5530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Writing SQL statements/commands</a:t>
            </a:r>
          </a:p>
          <a:p>
            <a:r>
              <a:rPr lang="en-US" sz="2300" dirty="0" smtClean="0"/>
              <a:t>Few things you should know about Values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300" dirty="0" smtClean="0"/>
              <a:t>When specifying values in your query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   - Text fields should be enclosed within single quotes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                E.g.  “</a:t>
            </a:r>
            <a:r>
              <a:rPr lang="en-US" sz="1800" dirty="0" err="1" smtClean="0"/>
              <a:t>BldStatus</a:t>
            </a:r>
            <a:r>
              <a:rPr lang="en-US" sz="1800" dirty="0" smtClean="0"/>
              <a:t>” = ‘Good’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         - Number fields should NOT be enclosed within single quotes; no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           comma separators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                E.g. “</a:t>
            </a:r>
            <a:r>
              <a:rPr lang="en-US" sz="1800" dirty="0" err="1" smtClean="0"/>
              <a:t>ProptyVal</a:t>
            </a:r>
            <a:r>
              <a:rPr lang="en-US" sz="1800" dirty="0" smtClean="0"/>
              <a:t>” = 160000</a:t>
            </a:r>
          </a:p>
          <a:p>
            <a:r>
              <a:rPr lang="en-US" sz="2300" dirty="0" smtClean="0"/>
              <a:t>Values are case sensitive. i.e. GOOD ≠ Good  ≠ </a:t>
            </a:r>
            <a:r>
              <a:rPr lang="en-US" sz="2300" dirty="0" err="1" smtClean="0"/>
              <a:t>gOOD</a:t>
            </a:r>
            <a:endParaRPr lang="en-US" sz="2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29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620000" cy="20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Selection or a Query?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3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1266825"/>
            <a:ext cx="8763000" cy="49815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(1) To select features based on a location or criteria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429000" cy="409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439209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8061" y="60198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Selection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784" y="5943600"/>
            <a:ext cx="106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7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Worried about Queries?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If you are new to writing queries, DO NOT worry! </a:t>
            </a:r>
          </a:p>
          <a:p>
            <a:pPr algn="ctr">
              <a:buNone/>
            </a:pPr>
            <a:r>
              <a:rPr lang="en-US" sz="2800" dirty="0" smtClean="0"/>
              <a:t>You can use the wizards to create the query. </a:t>
            </a:r>
            <a:endParaRPr lang="en-US" sz="2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30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92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/ Queries…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How to clear selection</a:t>
            </a:r>
          </a:p>
          <a:p>
            <a:pPr>
              <a:buNone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31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66950"/>
            <a:ext cx="9006746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1600200" y="2514600"/>
            <a:ext cx="304800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/ Queries…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8620"/>
            <a:ext cx="8763000" cy="50958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How to switch selection</a:t>
            </a:r>
          </a:p>
          <a:p>
            <a:pPr>
              <a:buNone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32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7315200" cy="240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053" y="4191001"/>
            <a:ext cx="74943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2286000" y="3505200"/>
            <a:ext cx="14478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71600" y="1905000"/>
            <a:ext cx="304800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52800" y="6053796"/>
            <a:ext cx="14478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/ Queries…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r>
              <a:rPr lang="en-US" sz="2600" dirty="0" smtClean="0"/>
              <a:t>Very powerful analysis tools</a:t>
            </a:r>
          </a:p>
          <a:p>
            <a:endParaRPr lang="en-US" sz="1000" dirty="0" smtClean="0"/>
          </a:p>
          <a:p>
            <a:pPr>
              <a:spcAft>
                <a:spcPts val="1200"/>
              </a:spcAft>
            </a:pPr>
            <a:r>
              <a:rPr lang="en-US" sz="2600" dirty="0" smtClean="0"/>
              <a:t>Can be used for</a:t>
            </a:r>
          </a:p>
          <a:p>
            <a:pPr lvl="1"/>
            <a:r>
              <a:rPr lang="en-US" dirty="0" smtClean="0"/>
              <a:t>Analyzing data</a:t>
            </a:r>
          </a:p>
          <a:p>
            <a:pPr lvl="1"/>
            <a:r>
              <a:rPr lang="en-US" dirty="0" smtClean="0"/>
              <a:t>Creating new datasets</a:t>
            </a:r>
          </a:p>
          <a:p>
            <a:pPr lvl="1"/>
            <a:r>
              <a:rPr lang="en-US" dirty="0" smtClean="0"/>
              <a:t>Search / query</a:t>
            </a:r>
          </a:p>
          <a:p>
            <a:pPr lvl="1"/>
            <a:r>
              <a:rPr lang="en-US" dirty="0" smtClean="0"/>
              <a:t>Isolate certain values / features</a:t>
            </a:r>
          </a:p>
          <a:p>
            <a:pPr lvl="1"/>
            <a:r>
              <a:rPr lang="en-US" dirty="0" smtClean="0"/>
              <a:t>Isolate to perform further calculations</a:t>
            </a:r>
          </a:p>
          <a:p>
            <a:pPr lvl="1"/>
            <a:r>
              <a:rPr lang="en-US" dirty="0" smtClean="0"/>
              <a:t>Clean-up / modify / add data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r>
              <a:rPr lang="en-US" sz="2600" dirty="0" smtClean="0"/>
              <a:t>Can be used individually or together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33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32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/ Queries…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Using both types of queries: (Spatial and Attribute)</a:t>
            </a:r>
          </a:p>
          <a:p>
            <a:r>
              <a:rPr lang="en-US" dirty="0" smtClean="0"/>
              <a:t>By combining queries, you can perform more complex searches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E.g.  Suppose you want to find all the customers who live within a 20-mile radius of your store and who spent more than $1,000 the current calendar year at the store so you can send them a $100 gift card</a:t>
            </a:r>
          </a:p>
          <a:p>
            <a:pPr lvl="1"/>
            <a:r>
              <a:rPr lang="en-US" sz="2200" dirty="0" smtClean="0"/>
              <a:t>You would first select the customers within this 20-mile radius (select by location)</a:t>
            </a:r>
          </a:p>
          <a:p>
            <a:pPr lvl="1"/>
            <a:r>
              <a:rPr lang="en-US" sz="2200" dirty="0" smtClean="0"/>
              <a:t>Then refine the selection by finding those customers who have spent more than $1,000 made a purchase within the current calendar year (select by attribute)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34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8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/ Queries…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How to decide when to use Selection and when to use Queries?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E.g.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dirty="0" smtClean="0"/>
              <a:t>How many Colleges are “4 Year Colleges”?  </a:t>
            </a:r>
          </a:p>
          <a:p>
            <a:pPr marL="857250" lvl="1" indent="-457200">
              <a:buAutoNum type="arabicParenBoth"/>
            </a:pPr>
            <a:r>
              <a:rPr lang="en-US" dirty="0" smtClean="0"/>
              <a:t>How many </a:t>
            </a:r>
            <a:r>
              <a:rPr lang="en-US" dirty="0" err="1" smtClean="0"/>
              <a:t>Zipcodes</a:t>
            </a:r>
            <a:r>
              <a:rPr lang="en-US" dirty="0" smtClean="0"/>
              <a:t> have at least one (</a:t>
            </a:r>
            <a:r>
              <a:rPr lang="en-US" u="sng" dirty="0" smtClean="0"/>
              <a:t>intersect</a:t>
            </a:r>
            <a:r>
              <a:rPr lang="en-US" dirty="0" smtClean="0"/>
              <a:t>) College?   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b="1" u="sng" dirty="0" smtClean="0"/>
              <a:t>Hint:</a:t>
            </a:r>
          </a:p>
          <a:p>
            <a:pPr>
              <a:buNone/>
            </a:pPr>
            <a:r>
              <a:rPr lang="en-US" sz="1800" b="1" dirty="0" smtClean="0"/>
              <a:t>Selection: 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if there are 2 or more </a:t>
            </a:r>
            <a:r>
              <a:rPr lang="en-US" sz="1800" dirty="0" err="1" smtClean="0"/>
              <a:t>shapefiles</a:t>
            </a:r>
            <a:r>
              <a:rPr lang="en-US" sz="1800" dirty="0" smtClean="0"/>
              <a:t> (e.g. How many </a:t>
            </a:r>
            <a:r>
              <a:rPr lang="en-US" sz="1800" dirty="0" err="1" smtClean="0"/>
              <a:t>Zipcodes</a:t>
            </a:r>
            <a:r>
              <a:rPr lang="en-US" sz="1800" dirty="0" smtClean="0"/>
              <a:t> have at least one (</a:t>
            </a:r>
            <a:r>
              <a:rPr lang="en-US" sz="1800" u="sng" dirty="0" smtClean="0"/>
              <a:t>intersect</a:t>
            </a:r>
            <a:r>
              <a:rPr lang="en-US" sz="1800" dirty="0" smtClean="0"/>
              <a:t>) College –  there are 2 </a:t>
            </a:r>
            <a:r>
              <a:rPr lang="en-US" sz="1800" dirty="0" err="1" smtClean="0"/>
              <a:t>shapefiles</a:t>
            </a:r>
            <a:r>
              <a:rPr lang="en-US" sz="1800" dirty="0" smtClean="0"/>
              <a:t>  mentioned here, the </a:t>
            </a:r>
            <a:r>
              <a:rPr lang="en-US" sz="1800" dirty="0" err="1" smtClean="0"/>
              <a:t>zipcodes</a:t>
            </a:r>
            <a:r>
              <a:rPr lang="en-US" sz="1800" dirty="0" smtClean="0"/>
              <a:t> and colleges )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you will see select by location methods like </a:t>
            </a:r>
            <a:r>
              <a:rPr lang="en-US" sz="1800" u="sng" dirty="0" smtClean="0"/>
              <a:t>intersect, within a distance of</a:t>
            </a:r>
            <a:r>
              <a:rPr lang="en-US" sz="1800" dirty="0" smtClean="0"/>
              <a:t> mentioned</a:t>
            </a:r>
          </a:p>
          <a:p>
            <a:pPr>
              <a:buNone/>
            </a:pPr>
            <a:endParaRPr lang="en-US" sz="300" dirty="0" smtClean="0"/>
          </a:p>
          <a:p>
            <a:pPr>
              <a:buNone/>
            </a:pPr>
            <a:r>
              <a:rPr lang="en-US" sz="1800" b="1" dirty="0" smtClean="0"/>
              <a:t>Query :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if there is only 1 </a:t>
            </a:r>
            <a:r>
              <a:rPr lang="en-US" sz="1800" dirty="0" err="1" smtClean="0"/>
              <a:t>shapefile</a:t>
            </a:r>
            <a:r>
              <a:rPr lang="en-US" sz="1800" dirty="0" smtClean="0"/>
              <a:t> (e.g. How many Colleges are “4 Year Colleges”?  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The condition is based on a field value (e.g. ‘4 Year Colleges’)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35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91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r>
              <a:rPr lang="en-US" dirty="0" smtClean="0"/>
              <a:t>Performing spatial queries (Select by Location)</a:t>
            </a:r>
          </a:p>
          <a:p>
            <a:r>
              <a:rPr lang="en-US" dirty="0" smtClean="0"/>
              <a:t>Performing attribute queries (Select by Attributes)</a:t>
            </a:r>
          </a:p>
          <a:p>
            <a:r>
              <a:rPr lang="en-US" dirty="0" smtClean="0"/>
              <a:t>Creating subsets with queries</a:t>
            </a:r>
          </a:p>
          <a:p>
            <a:r>
              <a:rPr lang="en-US" dirty="0" smtClean="0"/>
              <a:t>Performing spatial analysis</a:t>
            </a:r>
          </a:p>
          <a:p>
            <a:r>
              <a:rPr lang="en-US" dirty="0" smtClean="0"/>
              <a:t>Mapping using queries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36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71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lvl="1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What's due</a:t>
            </a:r>
          </a:p>
          <a:p>
            <a:r>
              <a:rPr lang="en-US" sz="2800" dirty="0" smtClean="0"/>
              <a:t>Assignment 5 due Friday midnight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37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288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Selection or a Query?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4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91600" cy="4953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(2) To create a new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 or layer with a subset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581649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05000"/>
            <a:ext cx="3152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 bwMode="auto">
          <a:xfrm>
            <a:off x="5334000" y="4038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Selection or a Query?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	                     </a:t>
            </a:r>
            <a:fld id="{93F56113-AEBE-4736-BC21-20B991040C91}" type="slidenum">
              <a:rPr lang="en-US" sz="800" smtClean="0"/>
              <a:pPr/>
              <a:t>5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1266825"/>
            <a:ext cx="8763000" cy="50577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(3) To edit or perform statistical calculations for a selected set of records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800" dirty="0" smtClean="0"/>
              <a:t>(4) To use the selected set for further analysis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209799"/>
            <a:ext cx="8090651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05400" y="4648200"/>
            <a:ext cx="12954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Selection / Query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sz="2800" dirty="0" smtClean="0"/>
              <a:t>Select features</a:t>
            </a:r>
          </a:p>
          <a:p>
            <a:endParaRPr lang="en-US" dirty="0" smtClean="0"/>
          </a:p>
          <a:p>
            <a:r>
              <a:rPr lang="en-US" sz="2800" dirty="0" smtClean="0"/>
              <a:t>Select by attribute</a:t>
            </a:r>
          </a:p>
          <a:p>
            <a:pPr>
              <a:buNone/>
            </a:pPr>
            <a:r>
              <a:rPr lang="en-US" sz="2800" dirty="0" smtClean="0"/>
              <a:t>    (non-spatial queries)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Select by location</a:t>
            </a:r>
          </a:p>
          <a:p>
            <a:pPr>
              <a:buNone/>
            </a:pPr>
            <a:r>
              <a:rPr lang="en-US" sz="2800" dirty="0" smtClean="0"/>
              <a:t>    (spatial queries)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Select by graphics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6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886" y="1371600"/>
            <a:ext cx="547914" cy="4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3581400" cy="393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3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sz="2800" dirty="0" smtClean="0"/>
              <a:t>Spatial query</a:t>
            </a:r>
          </a:p>
          <a:p>
            <a:r>
              <a:rPr lang="en-US" sz="2800" dirty="0" smtClean="0"/>
              <a:t>Performed between 2 or more spatial features (</a:t>
            </a:r>
            <a:r>
              <a:rPr lang="en-US" sz="2800" dirty="0" err="1" smtClean="0"/>
              <a:t>shapefiles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Not based on any attribute value(s)</a:t>
            </a:r>
          </a:p>
          <a:p>
            <a:r>
              <a:rPr lang="en-US" sz="2800" dirty="0" smtClean="0"/>
              <a:t>Lets you select features based on their location relative to features in another layer.</a:t>
            </a:r>
          </a:p>
          <a:p>
            <a:r>
              <a:rPr lang="en-US" sz="2800" dirty="0" smtClean="0"/>
              <a:t>You can use a variety of </a:t>
            </a:r>
            <a:r>
              <a:rPr lang="en-US" sz="2800" u="sng" dirty="0" smtClean="0"/>
              <a:t>selection methods</a:t>
            </a:r>
            <a:r>
              <a:rPr lang="en-US" sz="2800" dirty="0" smtClean="0"/>
              <a:t> to select the point, line, or polygon features in one layer that are near or overlap the features in the same or another layer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7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85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Example: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If you want to know how many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schools, libraries and homes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have to be evacuated due to a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flooding, and you mapped the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flood boundary, you could select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all the schools, libraries and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homes that are within this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flood area 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Performing this type of query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is known as a spatial query.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 	                   	                  </a:t>
            </a:r>
            <a:fld id="{93F56113-AEBE-4736-BC21-20B991040C91}" type="slidenum">
              <a:rPr lang="en-US" sz="800" smtClean="0"/>
              <a:pPr/>
              <a:t>8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09920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by Location – Selection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219200"/>
            <a:ext cx="8763000" cy="5248275"/>
          </a:xfrm>
        </p:spPr>
        <p:txBody>
          <a:bodyPr/>
          <a:lstStyle/>
          <a:p>
            <a:pPr>
              <a:buNone/>
            </a:pPr>
            <a:endParaRPr lang="en-US" sz="1000" dirty="0" smtClean="0"/>
          </a:p>
          <a:p>
            <a:pPr marL="457200" lvl="1" indent="-457200">
              <a:spcBef>
                <a:spcPts val="0"/>
              </a:spcBef>
              <a:buNone/>
            </a:pPr>
            <a:r>
              <a:rPr lang="en-US" sz="3000" dirty="0" smtClean="0"/>
              <a:t>1. Intersect: 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/>
              <a:t>All features that intersect fully or partially with the features of another layer</a:t>
            </a:r>
          </a:p>
          <a:p>
            <a:pPr marL="457200" lvl="1" indent="-457200">
              <a:spcBef>
                <a:spcPts val="0"/>
              </a:spcBef>
            </a:pPr>
            <a:endParaRPr lang="en-US" sz="2800" dirty="0" smtClean="0"/>
          </a:p>
          <a:p>
            <a:pPr marL="457200" lvl="1" indent="-457200">
              <a:spcBef>
                <a:spcPts val="0"/>
              </a:spcBef>
            </a:pPr>
            <a:endParaRPr lang="en-US" sz="2800" dirty="0" smtClean="0"/>
          </a:p>
          <a:p>
            <a:pPr marL="457200" lvl="1" indent="-457200">
              <a:spcBef>
                <a:spcPts val="0"/>
              </a:spcBef>
            </a:pPr>
            <a:endParaRPr lang="en-US" sz="2800" dirty="0" smtClean="0"/>
          </a:p>
          <a:p>
            <a:pPr marL="457200" lvl="1" indent="-457200">
              <a:spcBef>
                <a:spcPts val="0"/>
              </a:spcBef>
            </a:pPr>
            <a:endParaRPr lang="en-US" sz="2800" dirty="0" smtClean="0"/>
          </a:p>
          <a:p>
            <a:pPr marL="457200" lvl="1" indent="-457200">
              <a:spcBef>
                <a:spcPts val="0"/>
              </a:spcBef>
            </a:pPr>
            <a:endParaRPr lang="en-US" sz="2800" dirty="0" smtClean="0"/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/>
              <a:t>Default method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/>
              <a:t>Most commonly used selection method</a:t>
            </a:r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spcBef>
                <a:spcPts val="300"/>
              </a:spcBef>
              <a:buNone/>
            </a:pPr>
            <a:endParaRPr lang="en-US" sz="2000" dirty="0" smtClean="0"/>
          </a:p>
          <a:p>
            <a:pPr marL="457200" indent="-457200">
              <a:spcBef>
                <a:spcPts val="300"/>
              </a:spcBef>
              <a:buNone/>
            </a:pP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 | Department of Geography, DePaul University. Nandhini Gulasingam	                   	                  </a:t>
            </a:r>
            <a:fld id="{93F56113-AEBE-4736-BC21-20B991040C91}" type="slidenum">
              <a:rPr lang="en-US" sz="800" smtClean="0"/>
              <a:pPr/>
              <a:t>9</a:t>
            </a:fld>
            <a:endParaRPr lang="en-US" sz="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75" y="3657600"/>
            <a:ext cx="1487425" cy="11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882" y="3657601"/>
            <a:ext cx="1461718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666744"/>
            <a:ext cx="1555418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2539</TotalTime>
  <Words>2071</Words>
  <Application>Microsoft Office PowerPoint</Application>
  <PresentationFormat>On-screen Show (4:3)</PresentationFormat>
  <Paragraphs>472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Presentation for report on country</vt:lpstr>
      <vt:lpstr>GEO 241: Geographic Information Systems I</vt:lpstr>
      <vt:lpstr>Final Paper</vt:lpstr>
      <vt:lpstr>Why do we need a Selection or a Query?</vt:lpstr>
      <vt:lpstr>Why do we need a Selection or a Query?</vt:lpstr>
      <vt:lpstr>Why do we need a Selection or a Query?</vt:lpstr>
      <vt:lpstr>Available Selection / Query Tools</vt:lpstr>
      <vt:lpstr>Select by Location</vt:lpstr>
      <vt:lpstr>Select by Location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 by Location – Selection Method</vt:lpstr>
      <vt:lpstr>Selection by Location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Select by Attribute</vt:lpstr>
      <vt:lpstr>Worried about Queries?</vt:lpstr>
      <vt:lpstr>Selection / Queries…</vt:lpstr>
      <vt:lpstr>Selection / Queries…</vt:lpstr>
      <vt:lpstr>Selection / Queries…</vt:lpstr>
      <vt:lpstr>Selection / Queries…</vt:lpstr>
      <vt:lpstr>Selection / Queries…</vt:lpstr>
      <vt:lpstr>Lab 5</vt:lpstr>
      <vt:lpstr>Next Week (Week 7)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291</cp:revision>
  <cp:lastPrinted>1601-01-01T00:00:00Z</cp:lastPrinted>
  <dcterms:created xsi:type="dcterms:W3CDTF">2009-08-03T17:32:32Z</dcterms:created>
  <dcterms:modified xsi:type="dcterms:W3CDTF">2012-10-05T00:38:32Z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