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0" r:id="rId3"/>
    <p:sldId id="318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274" r:id="rId33"/>
    <p:sldId id="284" r:id="rId34"/>
  </p:sldIdLst>
  <p:sldSz cx="9144000" cy="6858000" type="screen4x3"/>
  <p:notesSz cx="69469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847C44"/>
    <a:srgbClr val="A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5362" autoAdjust="0"/>
  </p:normalViewPr>
  <p:slideViewPr>
    <p:cSldViewPr>
      <p:cViewPr varScale="1">
        <p:scale>
          <a:sx n="78" d="100"/>
          <a:sy n="78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42" y="-84"/>
      </p:cViewPr>
      <p:guideLst>
        <p:guide orient="horz" pos="292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1B03-A47C-4D33-A9D9-6BF3CF6B5F45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43366-C46F-4FA9-864A-06C26CD249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98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FF4380A-DBF7-46BD-BD24-1CF26FAB5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7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sz="1200" kern="1200" dirty="0">
              <a:solidFill>
                <a:schemeClr val="tx1"/>
              </a:solidFill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B44F2-1635-492C-979F-61EFEF39E0E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B44F2-1635-492C-979F-61EFEF39E0E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sz="1200" kern="1200" dirty="0">
              <a:solidFill>
                <a:schemeClr val="tx1"/>
              </a:solidFill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sz="1200" kern="1200" dirty="0">
              <a:solidFill>
                <a:schemeClr val="tx1"/>
              </a:solidFill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sz="1200" kern="1200" dirty="0">
              <a:solidFill>
                <a:schemeClr val="tx1"/>
              </a:solidFill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625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170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 2009 Nandhini Gulasingam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65" r:id="rId4"/>
    <p:sldLayoutId id="2147483664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3048000"/>
            <a:ext cx="8839201" cy="609600"/>
          </a:xfrm>
        </p:spPr>
        <p:txBody>
          <a:bodyPr/>
          <a:lstStyle/>
          <a:p>
            <a:pPr algn="ctr"/>
            <a:r>
              <a:rPr lang="en-US" sz="2800" b="1" cap="small" dirty="0" smtClean="0"/>
              <a:t>GEO 241: Geographic Information Systems I</a:t>
            </a:r>
            <a:endParaRPr lang="en-US" sz="26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81000" y="45720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en-US" sz="2000" b="1" i="0" u="none" strike="noStrike" kern="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Week 7</a:t>
            </a:r>
            <a:r>
              <a:rPr kumimoji="0" lang="en-US" sz="20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: </a:t>
            </a:r>
            <a:r>
              <a:rPr lang="en-US" sz="2000" b="1" dirty="0" smtClean="0">
                <a:latin typeface="+mn-lt"/>
              </a:rPr>
              <a:t>Spatial Analysis II: Buffer Analysis, </a:t>
            </a:r>
            <a:r>
              <a:rPr lang="en-US" sz="2000" b="1" dirty="0" err="1" smtClean="0">
                <a:latin typeface="+mn-lt"/>
              </a:rPr>
              <a:t>Geocoding</a:t>
            </a:r>
            <a:endParaRPr lang="en-US" sz="2000" b="1" dirty="0" smtClean="0">
              <a:latin typeface="+mn-lt"/>
            </a:endParaRPr>
          </a:p>
          <a:p>
            <a:pPr algn="l"/>
            <a:r>
              <a:rPr lang="en-US" sz="2000" b="1" dirty="0" smtClean="0">
                <a:latin typeface="+mn-lt"/>
              </a:rPr>
              <a:t>               </a:t>
            </a:r>
            <a:endParaRPr lang="en-US" sz="2000" dirty="0" smtClean="0">
              <a:latin typeface="+mn-lt"/>
            </a:endParaRP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pPr algn="ctr"/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 </a:t>
            </a:r>
            <a:r>
              <a:rPr lang="en-US" sz="800" dirty="0" smtClean="0"/>
              <a:t>	</a:t>
            </a:r>
            <a:endParaRPr lang="en-US" sz="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3756"/>
            <a:ext cx="8763000" cy="5263515"/>
          </a:xfrm>
        </p:spPr>
        <p:txBody>
          <a:bodyPr/>
          <a:lstStyle/>
          <a:p>
            <a:pPr>
              <a:spcBef>
                <a:spcPts val="1800"/>
              </a:spcBef>
              <a:buNone/>
            </a:pPr>
            <a:endParaRPr lang="en-US" sz="300" dirty="0" smtClean="0"/>
          </a:p>
          <a:p>
            <a:pPr>
              <a:spcBef>
                <a:spcPts val="1800"/>
              </a:spcBef>
              <a:buNone/>
            </a:pPr>
            <a:r>
              <a:rPr lang="en-US" sz="3200" dirty="0" smtClean="0"/>
              <a:t>Multiple ring buffer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To identify features within each of the buffer areas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Could be multiple inside buffers or multiple outside buffers</a:t>
            </a:r>
          </a:p>
          <a:p>
            <a:pPr lvl="1"/>
            <a:endParaRPr lang="en-US" sz="2800" dirty="0" smtClean="0"/>
          </a:p>
          <a:p>
            <a:pPr lvl="1">
              <a:buNone/>
            </a:pPr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10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75120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505200"/>
            <a:ext cx="1219200" cy="270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352800"/>
            <a:ext cx="1676400" cy="331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/>
          <p:cNvSpPr/>
          <p:nvPr/>
        </p:nvSpPr>
        <p:spPr bwMode="auto">
          <a:xfrm>
            <a:off x="3581400" y="4572000"/>
            <a:ext cx="5334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3485"/>
            <a:ext cx="8763000" cy="4895850"/>
          </a:xfrm>
        </p:spPr>
        <p:txBody>
          <a:bodyPr/>
          <a:lstStyle/>
          <a:p>
            <a:r>
              <a:rPr lang="en-US" dirty="0" smtClean="0"/>
              <a:t>Examples</a:t>
            </a:r>
          </a:p>
          <a:p>
            <a:pPr lvl="1"/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11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828800"/>
            <a:ext cx="66008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14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3485"/>
            <a:ext cx="8763000" cy="4895850"/>
          </a:xfrm>
        </p:spPr>
        <p:txBody>
          <a:bodyPr/>
          <a:lstStyle/>
          <a:p>
            <a:r>
              <a:rPr lang="en-US" dirty="0" smtClean="0"/>
              <a:t>Examples</a:t>
            </a:r>
          </a:p>
          <a:p>
            <a:pPr lvl="1"/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12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43000"/>
            <a:ext cx="6019800" cy="487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277"/>
          <p:cNvGraphicFramePr>
            <a:graphicFrameLocks noGrp="1"/>
          </p:cNvGraphicFramePr>
          <p:nvPr/>
        </p:nvGraphicFramePr>
        <p:xfrm>
          <a:off x="4572001" y="4724400"/>
          <a:ext cx="4495799" cy="1828800"/>
        </p:xfrm>
        <a:graphic>
          <a:graphicData uri="http://schemas.openxmlformats.org/drawingml/2006/table">
            <a:tbl>
              <a:tblPr/>
              <a:tblGrid>
                <a:gridCol w="2731626"/>
                <a:gridCol w="558418"/>
                <a:gridCol w="558417"/>
                <a:gridCol w="647338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0-4 Mile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0-8 Mile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0-12 Mile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Population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185,517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831,254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2,068,803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College Education 4 or More Years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24,078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98,378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241,017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 of Enrolled High School Students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8,718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42,712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114,882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Households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72,819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310,352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741,472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$60,000 - $100,000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19,341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30,308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180,386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$100,000 or more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12,360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50,495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123,557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4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3485"/>
            <a:ext cx="8763000" cy="4895850"/>
          </a:xfrm>
        </p:spPr>
        <p:txBody>
          <a:bodyPr/>
          <a:lstStyle/>
          <a:p>
            <a:r>
              <a:rPr lang="en-US" dirty="0" smtClean="0"/>
              <a:t>Examples…</a:t>
            </a:r>
          </a:p>
          <a:p>
            <a:pPr lvl="1"/>
            <a:r>
              <a:rPr lang="en-US" sz="2200" dirty="0" smtClean="0"/>
              <a:t>If we know that a chemical spill will cause harm to anyone within 1 mile of its release site, we could buffer the places that chemical is stored, and use that information to plan our emergency response system</a:t>
            </a:r>
          </a:p>
          <a:p>
            <a:pPr lvl="1"/>
            <a:r>
              <a:rPr lang="en-US" sz="2200" dirty="0" smtClean="0"/>
              <a:t>If we want to assess the number of commuters affected within a 4-block radius of a CTA station closing, we could create a buffer area around the particular CTS station and compute the number of commuters who will be affected by this closing</a:t>
            </a:r>
          </a:p>
          <a:p>
            <a:pPr lvl="1"/>
            <a:r>
              <a:rPr lang="en-US" sz="2200" dirty="0" smtClean="0"/>
              <a:t>If we want to know the crime rate within 1-block radius of all CTA stations, a buffer area could be created around the CTA train stations and the number of crime committed within the buffer area could be calculated</a:t>
            </a:r>
          </a:p>
          <a:p>
            <a:pPr lvl="1"/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13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821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3485"/>
            <a:ext cx="8763000" cy="4895850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14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8" y="1676400"/>
            <a:ext cx="19050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1912" y="4338640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latin typeface="+mn-lt"/>
              </a:rPr>
              <a:t>Dissolve Type</a:t>
            </a:r>
          </a:p>
          <a:p>
            <a:pPr algn="l"/>
            <a:r>
              <a:rPr lang="en-US" sz="1400" dirty="0" smtClean="0">
                <a:latin typeface="+mn-lt"/>
              </a:rPr>
              <a:t>(see lab activity)</a:t>
            </a:r>
            <a:endParaRPr lang="en-US" sz="1400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447800"/>
            <a:ext cx="448114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 bwMode="auto">
          <a:xfrm>
            <a:off x="1676400" y="2971800"/>
            <a:ext cx="4572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3124200" y="1752600"/>
            <a:ext cx="3352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181600" y="2590800"/>
            <a:ext cx="14478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3886200" y="2971800"/>
            <a:ext cx="1295400" cy="304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rot="10800000">
            <a:off x="1371600" y="449580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492942" y="1267361"/>
            <a:ext cx="19816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Feature around</a:t>
            </a:r>
          </a:p>
          <a:p>
            <a:pPr algn="l"/>
            <a:r>
              <a:rPr lang="en-US" sz="1600" dirty="0" smtClean="0">
                <a:latin typeface="+mn-lt"/>
              </a:rPr>
              <a:t>which you want to </a:t>
            </a:r>
          </a:p>
          <a:p>
            <a:pPr algn="l"/>
            <a:r>
              <a:rPr lang="en-US" sz="1600" dirty="0" smtClean="0">
                <a:latin typeface="+mn-lt"/>
              </a:rPr>
              <a:t>create the buffer </a:t>
            </a:r>
          </a:p>
          <a:p>
            <a:pPr algn="l"/>
            <a:r>
              <a:rPr lang="en-US" sz="1600" dirty="0" smtClean="0">
                <a:latin typeface="+mn-lt"/>
              </a:rPr>
              <a:t>area</a:t>
            </a:r>
            <a:endParaRPr lang="en-US" sz="16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43676" y="2649676"/>
            <a:ext cx="1857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File name of the buffer area</a:t>
            </a:r>
            <a:endParaRPr lang="en-US" sz="16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8200" y="3276600"/>
            <a:ext cx="185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Buffer distance</a:t>
            </a:r>
            <a:endParaRPr lang="en-US" sz="1600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184979"/>
            <a:ext cx="2728912" cy="329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ight Arrow 33"/>
          <p:cNvSpPr/>
          <p:nvPr/>
        </p:nvSpPr>
        <p:spPr bwMode="auto">
          <a:xfrm>
            <a:off x="6096000" y="4343400"/>
            <a:ext cx="6096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2550"/>
            <a:ext cx="8763000" cy="4895850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sz="3200" dirty="0" smtClean="0"/>
              <a:t>Important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Map MUST have units of measurement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/>
              <a:t>Georeference</a:t>
            </a:r>
            <a:r>
              <a:rPr lang="en-US" sz="2800" dirty="0" smtClean="0"/>
              <a:t> should be accurate otherwise the buffer distance will be inaccurate causing incorrect buffer distances 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15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409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Working with Address Level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What is Address Level Data?</a:t>
            </a:r>
          </a:p>
          <a:p>
            <a:r>
              <a:rPr lang="en-US" dirty="0" smtClean="0"/>
              <a:t>Addresses of  various locations</a:t>
            </a:r>
          </a:p>
          <a:p>
            <a:r>
              <a:rPr lang="en-US" dirty="0" smtClean="0"/>
              <a:t>E.g. </a:t>
            </a:r>
          </a:p>
          <a:p>
            <a:pPr lvl="1">
              <a:buNone/>
            </a:pPr>
            <a:r>
              <a:rPr lang="en-US" sz="2400" dirty="0" smtClean="0"/>
              <a:t> </a:t>
            </a:r>
            <a:r>
              <a:rPr lang="en-US" sz="2600" dirty="0" smtClean="0"/>
              <a:t>   - addresses of customers</a:t>
            </a:r>
          </a:p>
          <a:p>
            <a:pPr lvl="1">
              <a:buNone/>
            </a:pPr>
            <a:r>
              <a:rPr lang="en-US" sz="2600" dirty="0" smtClean="0"/>
              <a:t>    - factory sites</a:t>
            </a:r>
          </a:p>
          <a:p>
            <a:pPr lvl="1">
              <a:buNone/>
            </a:pPr>
            <a:r>
              <a:rPr lang="en-US" sz="2600" dirty="0" smtClean="0"/>
              <a:t>    - club member locations</a:t>
            </a:r>
          </a:p>
          <a:p>
            <a:pPr lvl="1">
              <a:buNone/>
            </a:pPr>
            <a:r>
              <a:rPr lang="en-US" sz="2600" dirty="0" smtClean="0"/>
              <a:t>    - shopping malls</a:t>
            </a:r>
          </a:p>
          <a:p>
            <a:pPr lvl="1">
              <a:buNone/>
            </a:pPr>
            <a:r>
              <a:rPr lang="en-US" sz="2600" dirty="0" smtClean="0"/>
              <a:t>    - grocery stores</a:t>
            </a:r>
          </a:p>
          <a:p>
            <a:pPr lvl="1">
              <a:buNone/>
            </a:pPr>
            <a:r>
              <a:rPr lang="en-US" sz="2600" dirty="0" smtClean="0"/>
              <a:t>    - crime locations</a:t>
            </a:r>
          </a:p>
          <a:p>
            <a:pPr lvl="1">
              <a:buNone/>
            </a:pPr>
            <a:r>
              <a:rPr lang="en-US" sz="2600" dirty="0" smtClean="0"/>
              <a:t>    - foreclosed homes</a:t>
            </a:r>
          </a:p>
        </p:txBody>
      </p:sp>
      <p:pic>
        <p:nvPicPr>
          <p:cNvPr id="8" name="Picture 7" descr="Cr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6192" y="3517900"/>
            <a:ext cx="2469208" cy="2730500"/>
          </a:xfrm>
          <a:prstGeom prst="rect">
            <a:avLst/>
          </a:prstGeom>
        </p:spPr>
      </p:pic>
      <p:sp>
        <p:nvSpPr>
          <p:cNvPr id="9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16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149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Working with Address Level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2" y="1143000"/>
            <a:ext cx="8915400" cy="5334000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Why is it difficult to obtain </a:t>
            </a:r>
            <a:r>
              <a:rPr lang="en-US" sz="3000" u="sng" dirty="0" smtClean="0"/>
              <a:t>Address Level </a:t>
            </a:r>
          </a:p>
          <a:p>
            <a:pPr>
              <a:buNone/>
            </a:pPr>
            <a:r>
              <a:rPr lang="en-US" sz="3000" dirty="0" err="1" smtClean="0"/>
              <a:t>shapefiles</a:t>
            </a:r>
            <a:r>
              <a:rPr lang="en-US" sz="3000" dirty="0" smtClean="0"/>
              <a:t>?</a:t>
            </a:r>
          </a:p>
          <a:p>
            <a:r>
              <a:rPr lang="en-US" sz="2800" dirty="0" smtClean="0"/>
              <a:t>Most often the Address Level data is specific to a particular organization/industry</a:t>
            </a:r>
          </a:p>
          <a:p>
            <a:pPr lvl="1">
              <a:buNone/>
            </a:pPr>
            <a:r>
              <a:rPr lang="en-US" dirty="0" smtClean="0"/>
              <a:t> E.g. </a:t>
            </a:r>
          </a:p>
          <a:p>
            <a:pPr lvl="2"/>
            <a:r>
              <a:rPr lang="en-US" dirty="0" smtClean="0"/>
              <a:t>Customer location of KHOLS</a:t>
            </a:r>
          </a:p>
          <a:p>
            <a:pPr lvl="2"/>
            <a:r>
              <a:rPr lang="en-US" dirty="0" smtClean="0"/>
              <a:t>Foreclosed properties owned by a particular bank</a:t>
            </a:r>
          </a:p>
          <a:p>
            <a:endParaRPr lang="en-US" sz="1200" dirty="0" smtClean="0"/>
          </a:p>
          <a:p>
            <a:r>
              <a:rPr lang="en-US" sz="2800" dirty="0" smtClean="0"/>
              <a:t>They are not static, they change all the time</a:t>
            </a:r>
          </a:p>
          <a:p>
            <a:pPr lvl="1">
              <a:buNone/>
            </a:pPr>
            <a:r>
              <a:rPr lang="en-US" dirty="0" smtClean="0"/>
              <a:t>E.g. </a:t>
            </a:r>
          </a:p>
          <a:p>
            <a:pPr lvl="2"/>
            <a:r>
              <a:rPr lang="en-US" dirty="0" smtClean="0"/>
              <a:t>Crime locations</a:t>
            </a:r>
          </a:p>
          <a:p>
            <a:pPr lvl="2"/>
            <a:r>
              <a:rPr lang="en-US" dirty="0" smtClean="0"/>
              <a:t>Homes listed for sale</a:t>
            </a:r>
          </a:p>
          <a:p>
            <a:endParaRPr lang="en-US" sz="3000" dirty="0" smtClean="0"/>
          </a:p>
        </p:txBody>
      </p:sp>
      <p:sp>
        <p:nvSpPr>
          <p:cNvPr id="7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17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809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Working with Address Level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Methods of converting Address Level data to </a:t>
            </a:r>
          </a:p>
          <a:p>
            <a:pPr>
              <a:buNone/>
            </a:pPr>
            <a:r>
              <a:rPr lang="en-US" sz="3000" dirty="0" smtClean="0"/>
              <a:t>point </a:t>
            </a:r>
            <a:r>
              <a:rPr lang="en-US" sz="3000" dirty="0" err="1" smtClean="0"/>
              <a:t>shapefile</a:t>
            </a:r>
            <a:endParaRPr lang="en-US" sz="3000" dirty="0" smtClean="0"/>
          </a:p>
          <a:p>
            <a:pPr>
              <a:buNone/>
            </a:pPr>
            <a:endParaRPr lang="en-US" sz="1000" dirty="0" smtClean="0"/>
          </a:p>
          <a:p>
            <a:r>
              <a:rPr lang="en-US" sz="3000" dirty="0" err="1" smtClean="0"/>
              <a:t>Geocoding</a:t>
            </a:r>
            <a:r>
              <a:rPr lang="en-US" sz="3000" dirty="0" smtClean="0"/>
              <a:t> (using </a:t>
            </a:r>
            <a:r>
              <a:rPr lang="en-US" sz="3000" dirty="0" err="1" smtClean="0"/>
              <a:t>ArcMap</a:t>
            </a:r>
            <a:r>
              <a:rPr lang="en-US" sz="3000" dirty="0" smtClean="0"/>
              <a:t>)</a:t>
            </a:r>
          </a:p>
          <a:p>
            <a:r>
              <a:rPr lang="en-US" sz="3000" dirty="0" smtClean="0"/>
              <a:t>Batch Geocoding</a:t>
            </a:r>
            <a:r>
              <a:rPr lang="en-US" sz="3000" dirty="0">
                <a:solidFill>
                  <a:srgbClr val="FF0000"/>
                </a:solidFill>
              </a:rPr>
              <a:t>*</a:t>
            </a:r>
          </a:p>
          <a:p>
            <a:r>
              <a:rPr lang="en-US" sz="3000" dirty="0" smtClean="0"/>
              <a:t>Gathering data using GPS device</a:t>
            </a:r>
            <a:r>
              <a:rPr lang="en-US" sz="3000" dirty="0" smtClean="0">
                <a:solidFill>
                  <a:srgbClr val="FF0000"/>
                </a:solidFill>
              </a:rPr>
              <a:t>*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pPr>
              <a:buNone/>
            </a:pPr>
            <a:r>
              <a:rPr lang="en-US" sz="1800" i="1" dirty="0" smtClean="0">
                <a:solidFill>
                  <a:srgbClr val="FF0000"/>
                </a:solidFill>
              </a:rPr>
              <a:t>* Will not be covered</a:t>
            </a:r>
          </a:p>
          <a:p>
            <a:pPr>
              <a:buNone/>
            </a:pPr>
            <a:r>
              <a:rPr lang="en-US" sz="3000" i="1" dirty="0" smtClean="0"/>
              <a:t>   </a:t>
            </a:r>
            <a:endParaRPr lang="en-US" sz="2000" i="1" dirty="0" smtClean="0"/>
          </a:p>
        </p:txBody>
      </p:sp>
      <p:sp>
        <p:nvSpPr>
          <p:cNvPr id="7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18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862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Geocoding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txBody>
          <a:bodyPr/>
          <a:lstStyle/>
          <a:p>
            <a:r>
              <a:rPr lang="en-US" dirty="0" smtClean="0"/>
              <a:t>It is a process of converting address locations to point </a:t>
            </a:r>
            <a:r>
              <a:rPr lang="en-US" dirty="0" err="1" smtClean="0"/>
              <a:t>shapefiles</a:t>
            </a: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457200" y="2438400"/>
          <a:ext cx="6553199" cy="2787015"/>
        </p:xfrm>
        <a:graphic>
          <a:graphicData uri="http://schemas.openxmlformats.org/drawingml/2006/table">
            <a:tbl>
              <a:tblPr/>
              <a:tblGrid>
                <a:gridCol w="1973855"/>
                <a:gridCol w="2677360"/>
                <a:gridCol w="1901984"/>
              </a:tblGrid>
              <a:tr h="22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Name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Address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CPS_Type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2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Chicago Vocational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2100 E  87th 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Vocational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Best Practice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2040 W  Adams 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General/Technical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Dunbar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3000 S  Dr Martin Luther Kin Dr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Vocational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Flower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3545 W  Fulton Blvd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Vocational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Near North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1450 N 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Larrabee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High School Magnet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Jones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606 S  State 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High School Magnet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Prosser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2148 N  Long Av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Vocational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Rodriguez Apc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630 W  Irving Park 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General/Technical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Payton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1034 N  Wells 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General/Technical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Harvey Apc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2245 N  Mc Vicker Av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General/Technical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 descr="W6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8510" y="3595255"/>
            <a:ext cx="2601629" cy="29159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ight Arrow 9"/>
          <p:cNvSpPr/>
          <p:nvPr/>
        </p:nvSpPr>
        <p:spPr bwMode="auto">
          <a:xfrm>
            <a:off x="6248400" y="4475480"/>
            <a:ext cx="457200" cy="457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19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329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ArcGIS</a:t>
            </a:r>
            <a:r>
              <a:rPr lang="en-US" dirty="0" smtClean="0"/>
              <a:t> Software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2550"/>
            <a:ext cx="8763000" cy="4895850"/>
          </a:xfrm>
        </p:spPr>
        <p:txBody>
          <a:bodyPr/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990600" y="1844040"/>
            <a:ext cx="129471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ArcView</a:t>
            </a:r>
            <a:endParaRPr lang="en-US" dirty="0" smtClean="0"/>
          </a:p>
          <a:p>
            <a:r>
              <a:rPr lang="en-US" sz="1800" dirty="0" smtClean="0"/>
              <a:t>v 10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310230" y="1839575"/>
            <a:ext cx="141417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ArcEditor</a:t>
            </a:r>
            <a:endParaRPr lang="en-US" dirty="0" smtClean="0"/>
          </a:p>
          <a:p>
            <a:r>
              <a:rPr lang="en-US" sz="1800" dirty="0" smtClean="0"/>
              <a:t>v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1108" y="1839575"/>
            <a:ext cx="115929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ArcInfo</a:t>
            </a:r>
            <a:endParaRPr lang="en-US" dirty="0" smtClean="0"/>
          </a:p>
          <a:p>
            <a:r>
              <a:rPr lang="en-US" sz="1800" dirty="0" smtClean="0"/>
              <a:t>v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3657600"/>
            <a:ext cx="121058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ArcMap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3657600"/>
            <a:ext cx="16668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ArcToolbox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3657600"/>
            <a:ext cx="160172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ArcCatalog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4343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To create maps, map layouts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43434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For data manipulation, create organize </a:t>
            </a:r>
            <a:r>
              <a:rPr lang="en-US" sz="2000" dirty="0" err="1" smtClean="0">
                <a:solidFill>
                  <a:srgbClr val="0070C0"/>
                </a:solidFill>
              </a:rPr>
              <a:t>shapefiles</a:t>
            </a:r>
            <a:r>
              <a:rPr lang="en-US" sz="2000" dirty="0" smtClean="0">
                <a:solidFill>
                  <a:srgbClr val="0070C0"/>
                </a:solidFill>
              </a:rPr>
              <a:t>, folders etc.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4343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For functions, analytical tools, etc.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931920" y="301752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447800" y="2819400"/>
            <a:ext cx="5105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1333500" y="2705100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923505" y="2704306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6439694" y="2704306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3923505" y="2903220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600200" y="3429000"/>
            <a:ext cx="5105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1485106" y="3542506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3924299" y="3541712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6590506" y="3541712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3925094" y="3374866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C:\Program Files\Microsoft Office\MEDIA\CAGCAT10\j033226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432" y="1386840"/>
            <a:ext cx="665267" cy="751942"/>
          </a:xfrm>
          <a:prstGeom prst="rect">
            <a:avLst/>
          </a:prstGeom>
          <a:noFill/>
        </p:spPr>
      </p:pic>
      <p:pic>
        <p:nvPicPr>
          <p:cNvPr id="1028" name="Picture 4" descr="C:\Documents and Settings\mgulasin\Local Settings\Temporary Internet Files\Content.IE5\NTWCKBNG\MC90032041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10640"/>
            <a:ext cx="762000" cy="762000"/>
          </a:xfrm>
          <a:prstGeom prst="rect">
            <a:avLst/>
          </a:prstGeom>
          <a:noFill/>
        </p:spPr>
      </p:pic>
      <p:pic>
        <p:nvPicPr>
          <p:cNvPr id="1030" name="Picture 6" descr="http://t1.gstatic.com/images?q=tbn:ANd9GcRwdatTltuYnbpApiX3u2pbtVjn2-sxb49Xu5n_Y-7inKrOvm0&amp;t=1&amp;usg=___y-AkB6l0BwG0ApplpengLmdKFk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310640"/>
            <a:ext cx="609600" cy="1006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Geocoding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0958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How do we </a:t>
            </a:r>
            <a:r>
              <a:rPr lang="en-US" sz="2800" dirty="0" err="1" smtClean="0"/>
              <a:t>Geocode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You have an address location and a streets network</a:t>
            </a:r>
          </a:p>
          <a:p>
            <a:r>
              <a:rPr lang="en-US" sz="2800" dirty="0" smtClean="0"/>
              <a:t>The address location is matched to the street network</a:t>
            </a:r>
          </a:p>
          <a:p>
            <a:r>
              <a:rPr lang="en-US" sz="2800" dirty="0" smtClean="0"/>
              <a:t>Once matched, it will create a point location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20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396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5257800" y="1219200"/>
            <a:ext cx="3733800" cy="396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Geocoding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09587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2228524" y="1796490"/>
            <a:ext cx="419753" cy="4114800"/>
          </a:xfrm>
          <a:prstGeom prst="rect">
            <a:avLst/>
          </a:prstGeom>
          <a:solidFill>
            <a:srgbClr val="669900"/>
          </a:solidFill>
          <a:ln/>
        </p:spPr>
        <p:style>
          <a:lnRef idx="1">
            <a:schemeClr val="accent3"/>
          </a:lnRef>
          <a:fillRef idx="1002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51932" y="2362654"/>
            <a:ext cx="572946" cy="3523735"/>
          </a:xfrm>
          <a:prstGeom prst="rect">
            <a:avLst/>
          </a:prstGeom>
          <a:solidFill>
            <a:srgbClr val="669900"/>
          </a:solidFill>
          <a:ln/>
        </p:spPr>
        <p:style>
          <a:lnRef idx="1">
            <a:schemeClr val="accent3"/>
          </a:lnRef>
          <a:fillRef idx="1002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47182" y="592449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4977" y="2082846"/>
            <a:ext cx="845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Right</a:t>
            </a:r>
            <a:endParaRPr lang="en-US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1364" y="2101710"/>
            <a:ext cx="668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Left</a:t>
            </a:r>
            <a:endParaRPr lang="en-US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923822" y="3734334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Adams</a:t>
            </a:r>
            <a:endParaRPr lang="en-US" sz="2000" dirty="0"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3100992" y="3250260"/>
            <a:ext cx="2532" cy="73115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3142557" y="2362869"/>
            <a:ext cx="2532" cy="73115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3113254" y="3743644"/>
            <a:ext cx="2532" cy="73115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3144503" y="4790499"/>
            <a:ext cx="2532" cy="73115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49732" y="2430331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400</a:t>
            </a:r>
            <a:endParaRPr lang="en-US" sz="20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97824" y="3213211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200</a:t>
            </a:r>
            <a:endParaRPr lang="en-US" sz="20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4974" y="4006054"/>
            <a:ext cx="47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02</a:t>
            </a:r>
            <a:endParaRPr lang="en-US" sz="20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9487" y="4816323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120</a:t>
            </a:r>
            <a:endParaRPr lang="en-US" sz="2000" dirty="0">
              <a:latin typeface="+mn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1783144" y="3248863"/>
            <a:ext cx="2532" cy="73115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1783144" y="2361472"/>
            <a:ext cx="2532" cy="73115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1753841" y="3742248"/>
            <a:ext cx="2532" cy="73115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1785090" y="4789102"/>
            <a:ext cx="2532" cy="73115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97695" y="2428934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395</a:t>
            </a:r>
            <a:endParaRPr lang="en-US" sz="2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9358" y="3211814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201</a:t>
            </a:r>
            <a:endParaRPr lang="en-US" sz="20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1021" y="481492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101</a:t>
            </a:r>
            <a:endParaRPr lang="en-US" sz="20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2140" y="3992202"/>
            <a:ext cx="47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01</a:t>
            </a:r>
            <a:endParaRPr lang="en-US" sz="20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9800" y="1701846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N</a:t>
            </a:r>
            <a:endParaRPr lang="en-US" sz="20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08022" y="1371600"/>
            <a:ext cx="1930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200 N Adams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7800" y="2057400"/>
            <a:ext cx="367440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latin typeface="+mn-lt"/>
              </a:rPr>
              <a:t>Step 1.  Segment the address</a:t>
            </a:r>
          </a:p>
          <a:p>
            <a:pPr marL="457200" indent="-457200" algn="l">
              <a:buAutoNum type="arabicPlain" startAt="200"/>
            </a:pPr>
            <a:r>
              <a:rPr lang="en-US" sz="1800" dirty="0" smtClean="0">
                <a:latin typeface="+mn-lt"/>
              </a:rPr>
              <a:t>| N  | Adams</a:t>
            </a:r>
          </a:p>
          <a:p>
            <a:pPr marL="457200" indent="-457200" algn="l">
              <a:buAutoNum type="arabicPlain" startAt="200"/>
            </a:pPr>
            <a:endParaRPr lang="en-US" sz="1800" dirty="0" smtClean="0">
              <a:latin typeface="+mn-lt"/>
            </a:endParaRPr>
          </a:p>
          <a:p>
            <a:pPr marL="457200" indent="-457200" algn="l"/>
            <a:r>
              <a:rPr lang="en-US" sz="1800" dirty="0" smtClean="0">
                <a:latin typeface="+mn-lt"/>
              </a:rPr>
              <a:t>Step 2.  Find the Street</a:t>
            </a:r>
          </a:p>
          <a:p>
            <a:pPr marL="457200" indent="-457200" algn="l"/>
            <a:endParaRPr lang="en-US" sz="1800" dirty="0" smtClean="0">
              <a:latin typeface="+mn-lt"/>
            </a:endParaRPr>
          </a:p>
          <a:p>
            <a:pPr marL="457200" indent="-457200" algn="l"/>
            <a:r>
              <a:rPr lang="en-US" sz="1800" dirty="0" smtClean="0">
                <a:latin typeface="+mn-lt"/>
              </a:rPr>
              <a:t>Step 3.  Find the direction</a:t>
            </a:r>
          </a:p>
          <a:p>
            <a:pPr marL="457200" indent="-457200" algn="l"/>
            <a:endParaRPr lang="en-US" sz="1800" dirty="0" smtClean="0">
              <a:latin typeface="+mn-lt"/>
            </a:endParaRPr>
          </a:p>
          <a:p>
            <a:pPr marL="457200" indent="-457200" algn="l"/>
            <a:r>
              <a:rPr lang="en-US" sz="1800" dirty="0" smtClean="0">
                <a:latin typeface="+mn-lt"/>
              </a:rPr>
              <a:t>Step 4. Find the house# segment</a:t>
            </a:r>
          </a:p>
          <a:p>
            <a:pPr marL="457200" indent="-457200" algn="l"/>
            <a:endParaRPr lang="en-US" sz="1800" dirty="0" smtClean="0">
              <a:latin typeface="+mn-lt"/>
            </a:endParaRPr>
          </a:p>
          <a:p>
            <a:pPr marL="457200" indent="-457200" algn="l"/>
            <a:r>
              <a:rPr lang="en-US" sz="1800" dirty="0" smtClean="0">
                <a:latin typeface="+mn-lt"/>
              </a:rPr>
              <a:t>Step 5.  Locate the point</a:t>
            </a:r>
            <a:endParaRPr lang="en-US" sz="1800" dirty="0">
              <a:latin typeface="+mn-lt"/>
            </a:endParaRPr>
          </a:p>
        </p:txBody>
      </p:sp>
      <p:sp>
        <p:nvSpPr>
          <p:cNvPr id="36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21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008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Geocoding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09587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Question: Where will each addresses be located on </a:t>
            </a:r>
          </a:p>
          <a:p>
            <a:pPr>
              <a:buNone/>
            </a:pPr>
            <a:r>
              <a:rPr lang="en-US" sz="2800" dirty="0" smtClean="0"/>
              <a:t>the street?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</a:t>
            </a:r>
            <a:r>
              <a:rPr lang="en-US" sz="2000" dirty="0" smtClean="0"/>
              <a:t>1. 200 N Adams</a:t>
            </a:r>
          </a:p>
          <a:p>
            <a:pPr>
              <a:buNone/>
            </a:pPr>
            <a:r>
              <a:rPr lang="en-US" sz="2000" dirty="0" smtClean="0"/>
              <a:t>        2. 385 N Adams</a:t>
            </a:r>
          </a:p>
          <a:p>
            <a:pPr>
              <a:buNone/>
            </a:pPr>
            <a:r>
              <a:rPr lang="en-US" sz="2000" dirty="0" smtClean="0"/>
              <a:t>        3. 4  S Adams</a:t>
            </a:r>
          </a:p>
          <a:p>
            <a:pPr>
              <a:buNone/>
            </a:pPr>
            <a:r>
              <a:rPr lang="en-US" sz="2000" dirty="0" smtClean="0"/>
              <a:t>        4. 122 S Adams</a:t>
            </a:r>
          </a:p>
          <a:p>
            <a:pPr>
              <a:buNone/>
            </a:pPr>
            <a:r>
              <a:rPr lang="en-US" sz="2000" dirty="0" smtClean="0"/>
              <a:t>        5. 404 N Adams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5400000">
            <a:off x="6495723" y="2101290"/>
            <a:ext cx="419753" cy="4114800"/>
          </a:xfrm>
          <a:prstGeom prst="rect">
            <a:avLst/>
          </a:prstGeom>
          <a:solidFill>
            <a:srgbClr val="669900"/>
          </a:solidFill>
          <a:ln/>
        </p:spPr>
        <p:style>
          <a:lnRef idx="1">
            <a:schemeClr val="accent3"/>
          </a:lnRef>
          <a:fillRef idx="1002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419131" y="2667454"/>
            <a:ext cx="572946" cy="3523735"/>
          </a:xfrm>
          <a:prstGeom prst="rect">
            <a:avLst/>
          </a:prstGeom>
          <a:solidFill>
            <a:srgbClr val="669900"/>
          </a:solidFill>
          <a:ln/>
        </p:spPr>
        <p:style>
          <a:lnRef idx="1">
            <a:schemeClr val="accent3"/>
          </a:lnRef>
          <a:fillRef idx="1002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932176" y="2387646"/>
            <a:ext cx="845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Right</a:t>
            </a:r>
            <a:endParaRPr lang="en-US" sz="20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8563" y="2406510"/>
            <a:ext cx="668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Left</a:t>
            </a:r>
            <a:endParaRPr lang="en-US" sz="2000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6191021" y="4039134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Adams</a:t>
            </a:r>
            <a:endParaRPr lang="en-US" sz="2000" dirty="0">
              <a:latin typeface="+mn-lt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 flipH="1" flipV="1">
            <a:off x="7312771" y="3555060"/>
            <a:ext cx="2532" cy="73115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7312771" y="2667669"/>
            <a:ext cx="2532" cy="73115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7283468" y="4048444"/>
            <a:ext cx="2532" cy="73115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7314717" y="5095299"/>
            <a:ext cx="2532" cy="73115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616931" y="2735131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400</a:t>
            </a:r>
            <a:endParaRPr lang="en-US" sz="2000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65023" y="3518011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200</a:t>
            </a:r>
            <a:endParaRPr lang="en-US" sz="2000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22173" y="4310854"/>
            <a:ext cx="47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02</a:t>
            </a:r>
            <a:endParaRPr lang="en-US" sz="2000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06686" y="5121123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120</a:t>
            </a:r>
            <a:endParaRPr lang="en-US" sz="2000" dirty="0">
              <a:latin typeface="+mn-lt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 flipH="1" flipV="1">
            <a:off x="6050343" y="3553663"/>
            <a:ext cx="2532" cy="73115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6050343" y="2666272"/>
            <a:ext cx="2532" cy="73115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6021040" y="4047048"/>
            <a:ext cx="2532" cy="73115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 flipV="1">
            <a:off x="6052289" y="5093902"/>
            <a:ext cx="2532" cy="73115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064894" y="2733734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395</a:t>
            </a:r>
            <a:endParaRPr lang="en-US" sz="2000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06557" y="3516614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201</a:t>
            </a:r>
            <a:endParaRPr lang="en-US" sz="2000" dirty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48220" y="511972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101</a:t>
            </a:r>
            <a:endParaRPr lang="en-US" sz="2000" dirty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39339" y="4297002"/>
            <a:ext cx="47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01</a:t>
            </a:r>
            <a:endParaRPr lang="en-US" sz="2000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76999" y="2006646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N</a:t>
            </a:r>
            <a:endParaRPr lang="en-US" sz="2000" dirty="0">
              <a:latin typeface="+mn-lt"/>
            </a:endParaRPr>
          </a:p>
        </p:txBody>
      </p:sp>
      <p:sp>
        <p:nvSpPr>
          <p:cNvPr id="32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22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0511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Geocoding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095875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Ans</a:t>
            </a:r>
            <a:r>
              <a:rPr lang="en-US" sz="2800" dirty="0" smtClean="0"/>
              <a:t>: Where will each addresses be located on </a:t>
            </a:r>
          </a:p>
          <a:p>
            <a:pPr>
              <a:buNone/>
            </a:pPr>
            <a:r>
              <a:rPr lang="en-US" sz="2800" dirty="0" smtClean="0"/>
              <a:t>the street? 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800" dirty="0" smtClean="0"/>
              <a:t>      </a:t>
            </a:r>
            <a:r>
              <a:rPr lang="en-US" sz="2000" dirty="0" smtClean="0"/>
              <a:t>1. 200 N Adams</a:t>
            </a:r>
          </a:p>
          <a:p>
            <a:pPr>
              <a:buNone/>
            </a:pPr>
            <a:r>
              <a:rPr lang="en-US" sz="2000" dirty="0" smtClean="0"/>
              <a:t>        2. 385 N Adams</a:t>
            </a:r>
          </a:p>
          <a:p>
            <a:pPr>
              <a:buNone/>
            </a:pPr>
            <a:r>
              <a:rPr lang="en-US" sz="2000" dirty="0" smtClean="0"/>
              <a:t>        3. 4  S Adams</a:t>
            </a:r>
          </a:p>
          <a:p>
            <a:pPr>
              <a:buNone/>
            </a:pPr>
            <a:r>
              <a:rPr lang="en-US" sz="2000" dirty="0" smtClean="0"/>
              <a:t>        4. 122 S Adams (out of range, will not locate)</a:t>
            </a:r>
          </a:p>
          <a:p>
            <a:pPr>
              <a:buNone/>
            </a:pPr>
            <a:r>
              <a:rPr lang="en-US" sz="2000" dirty="0" smtClean="0"/>
              <a:t>        5. 404 N Adams (out of range, will not locate)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4" name="Group 32"/>
          <p:cNvGrpSpPr/>
          <p:nvPr/>
        </p:nvGrpSpPr>
        <p:grpSpPr>
          <a:xfrm>
            <a:off x="6255325" y="3770376"/>
            <a:ext cx="2736275" cy="2819400"/>
            <a:chOff x="6255325" y="3770376"/>
            <a:chExt cx="2736275" cy="2819400"/>
          </a:xfrm>
        </p:grpSpPr>
        <p:sp>
          <p:nvSpPr>
            <p:cNvPr id="7" name="Rectangle 6"/>
            <p:cNvSpPr/>
            <p:nvPr/>
          </p:nvSpPr>
          <p:spPr>
            <a:xfrm rot="5400000">
              <a:off x="7491845" y="3608466"/>
              <a:ext cx="263235" cy="2736275"/>
            </a:xfrm>
            <a:prstGeom prst="rect">
              <a:avLst/>
            </a:prstGeom>
            <a:solidFill>
              <a:srgbClr val="669900"/>
            </a:solidFill>
            <a:ln/>
          </p:spPr>
          <p:style>
            <a:lnRef idx="1">
              <a:schemeClr val="accent3"/>
            </a:lnRef>
            <a:fillRef idx="1002">
              <a:schemeClr val="dk2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432965" y="4041422"/>
              <a:ext cx="381000" cy="2209800"/>
            </a:xfrm>
            <a:prstGeom prst="rect">
              <a:avLst/>
            </a:prstGeom>
            <a:solidFill>
              <a:srgbClr val="669900"/>
            </a:solidFill>
            <a:ln/>
          </p:spPr>
          <p:style>
            <a:lnRef idx="1">
              <a:schemeClr val="accent3"/>
            </a:lnRef>
            <a:fillRef idx="1002">
              <a:schemeClr val="dk2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32965" y="6251222"/>
              <a:ext cx="279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37760" y="3917608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Right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95214" y="3937512"/>
              <a:ext cx="527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Left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7240033" y="4857809"/>
              <a:ext cx="7521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Adams</a:t>
              </a:r>
              <a:endParaRPr lang="en-US" sz="16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 flipH="1" flipV="1">
              <a:off x="8027269" y="4560320"/>
              <a:ext cx="1588" cy="486204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8027269" y="4027714"/>
              <a:ext cx="1588" cy="486204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8007783" y="4893624"/>
              <a:ext cx="1588" cy="486204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8028563" y="5550126"/>
              <a:ext cx="1588" cy="486204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167260" y="4083863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400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94965" y="4574822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200</a:t>
              </a:r>
              <a:endParaRPr 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94965" y="496450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02</a:t>
              </a:r>
              <a:endParaRPr 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22670" y="5580163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120</a:t>
              </a:r>
              <a:endParaRPr lang="en-US" sz="16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 flipH="1" flipV="1">
              <a:off x="7187775" y="4559444"/>
              <a:ext cx="1588" cy="486204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7187775" y="4026838"/>
              <a:ext cx="1588" cy="486204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7168289" y="4892748"/>
              <a:ext cx="1588" cy="486204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7189069" y="5549250"/>
              <a:ext cx="1588" cy="486204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532420" y="4082987"/>
              <a:ext cx="492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395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60125" y="4573946"/>
              <a:ext cx="492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201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87830" y="5579287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101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10419" y="495582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01</a:t>
              </a:r>
              <a:endParaRPr lang="en-US" sz="16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7813965" y="4270022"/>
              <a:ext cx="76200" cy="762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405255" y="4651022"/>
              <a:ext cx="76200" cy="762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813965" y="5170567"/>
              <a:ext cx="76200" cy="762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67600" y="3770376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</a:t>
              </a:r>
              <a:endParaRPr lang="en-US" sz="1600" dirty="0"/>
            </a:p>
          </p:txBody>
        </p:sp>
      </p:grpSp>
      <p:sp>
        <p:nvSpPr>
          <p:cNvPr id="36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23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564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Geocoding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10200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What do you need to </a:t>
            </a:r>
            <a:r>
              <a:rPr lang="en-US" sz="3000" dirty="0" err="1" smtClean="0"/>
              <a:t>geocode</a:t>
            </a:r>
            <a:r>
              <a:rPr lang="en-US" sz="3000" dirty="0" smtClean="0"/>
              <a:t> addresses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sz="2400" dirty="0" smtClean="0"/>
              <a:t>Address locations</a:t>
            </a:r>
          </a:p>
          <a:p>
            <a:pPr lvl="1"/>
            <a:r>
              <a:rPr lang="en-US" sz="2000" dirty="0" smtClean="0"/>
              <a:t>Data should be in .dbf or .</a:t>
            </a:r>
            <a:r>
              <a:rPr lang="en-US" sz="2000" dirty="0" err="1" smtClean="0"/>
              <a:t>csv</a:t>
            </a:r>
            <a:r>
              <a:rPr lang="en-US" sz="2000" dirty="0" smtClean="0"/>
              <a:t> format</a:t>
            </a:r>
          </a:p>
          <a:p>
            <a:pPr lvl="1"/>
            <a:r>
              <a:rPr lang="en-US" sz="2000" dirty="0" smtClean="0"/>
              <a:t>If you have data in excel format, “save as” .dbf or .</a:t>
            </a:r>
            <a:r>
              <a:rPr lang="en-US" sz="2000" dirty="0" err="1" smtClean="0"/>
              <a:t>csv</a:t>
            </a:r>
            <a:r>
              <a:rPr lang="en-US" sz="2000" dirty="0" smtClean="0"/>
              <a:t> file</a:t>
            </a:r>
          </a:p>
          <a:p>
            <a:pPr lvl="1"/>
            <a:endParaRPr lang="en-US" sz="10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00400"/>
            <a:ext cx="36099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48200" y="32766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Should be in this format –</a:t>
            </a:r>
          </a:p>
          <a:p>
            <a:pPr algn="l"/>
            <a:r>
              <a:rPr lang="en-US" sz="2000" dirty="0" smtClean="0">
                <a:latin typeface="+mn-lt"/>
              </a:rPr>
              <a:t>i.e. </a:t>
            </a:r>
          </a:p>
          <a:p>
            <a:pPr algn="l"/>
            <a:r>
              <a:rPr lang="en-US" sz="2000" dirty="0" smtClean="0">
                <a:latin typeface="+mn-lt"/>
              </a:rPr>
              <a:t>    - Field Names on the 1</a:t>
            </a:r>
            <a:r>
              <a:rPr lang="en-US" sz="2000" baseline="30000" dirty="0" smtClean="0">
                <a:latin typeface="+mn-lt"/>
              </a:rPr>
              <a:t>st</a:t>
            </a:r>
            <a:r>
              <a:rPr lang="en-US" sz="2000" dirty="0" smtClean="0">
                <a:latin typeface="+mn-lt"/>
              </a:rPr>
              <a:t> row</a:t>
            </a:r>
          </a:p>
          <a:p>
            <a:pPr algn="l"/>
            <a:r>
              <a:rPr lang="en-US" sz="2000" dirty="0" smtClean="0">
                <a:latin typeface="+mn-lt"/>
              </a:rPr>
              <a:t>    - Data starting from 2</a:t>
            </a:r>
            <a:r>
              <a:rPr lang="en-US" sz="2000" baseline="30000" dirty="0" smtClean="0">
                <a:latin typeface="+mn-lt"/>
              </a:rPr>
              <a:t>nd</a:t>
            </a:r>
            <a:r>
              <a:rPr lang="en-US" sz="2000" dirty="0" smtClean="0">
                <a:latin typeface="+mn-lt"/>
              </a:rPr>
              <a:t> row</a:t>
            </a:r>
          </a:p>
          <a:p>
            <a:pPr algn="l"/>
            <a:r>
              <a:rPr lang="en-US" sz="2000" dirty="0" smtClean="0">
                <a:latin typeface="+mn-lt"/>
              </a:rPr>
              <a:t>    - Should have an Address field</a:t>
            </a:r>
            <a:endParaRPr lang="en-US" sz="2000" dirty="0">
              <a:latin typeface="+mn-lt"/>
            </a:endParaRPr>
          </a:p>
        </p:txBody>
      </p:sp>
      <p:sp>
        <p:nvSpPr>
          <p:cNvPr id="11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24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302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Geocoding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What do you need to </a:t>
            </a:r>
            <a:r>
              <a:rPr lang="en-US" sz="3000" dirty="0" err="1" smtClean="0"/>
              <a:t>geocode</a:t>
            </a:r>
            <a:r>
              <a:rPr lang="en-US" sz="3000" dirty="0" smtClean="0"/>
              <a:t> addresses</a:t>
            </a:r>
          </a:p>
          <a:p>
            <a:pPr lvl="1"/>
            <a:endParaRPr lang="en-US" sz="200" dirty="0" smtClean="0"/>
          </a:p>
          <a:p>
            <a:pPr>
              <a:buNone/>
            </a:pPr>
            <a:r>
              <a:rPr lang="en-US" sz="2400" dirty="0" smtClean="0"/>
              <a:t>2. Street network </a:t>
            </a:r>
          </a:p>
          <a:p>
            <a:pPr lvl="1"/>
            <a:r>
              <a:rPr lang="en-US" sz="2000" dirty="0" smtClean="0"/>
              <a:t>Will be used as the reference data file to plot the address locations</a:t>
            </a:r>
          </a:p>
          <a:p>
            <a:pPr lvl="1"/>
            <a:endParaRPr lang="en-US" sz="1000" dirty="0" smtClean="0"/>
          </a:p>
          <a:p>
            <a:pPr lvl="1"/>
            <a:endParaRPr lang="en-US" sz="24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74119"/>
            <a:ext cx="3200400" cy="385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66536" y="6211164"/>
            <a:ext cx="2943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Street Network (</a:t>
            </a:r>
            <a:r>
              <a:rPr lang="en-US" sz="2000" dirty="0" err="1" smtClean="0"/>
              <a:t>Shapefile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2325" y="3019425"/>
            <a:ext cx="56292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67200" y="2473035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Left Hand Side (LHS)</a:t>
            </a:r>
          </a:p>
          <a:p>
            <a:r>
              <a:rPr lang="en-US" sz="1200" dirty="0" smtClean="0"/>
              <a:t>From and To Ranges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507180" y="5250875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Right Hand Side (RHS)</a:t>
            </a:r>
          </a:p>
          <a:p>
            <a:r>
              <a:rPr lang="en-US" sz="1200" dirty="0" smtClean="0"/>
              <a:t>From and To Ranges</a:t>
            </a:r>
            <a:endParaRPr lang="en-US" sz="1200" dirty="0"/>
          </a:p>
        </p:txBody>
      </p:sp>
      <p:sp>
        <p:nvSpPr>
          <p:cNvPr id="13" name="Left Brace 12"/>
          <p:cNvSpPr/>
          <p:nvPr/>
        </p:nvSpPr>
        <p:spPr>
          <a:xfrm rot="5400000">
            <a:off x="4828310" y="2514600"/>
            <a:ext cx="457200" cy="12192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5400000" flipH="1">
            <a:off x="6161808" y="4561607"/>
            <a:ext cx="228600" cy="116378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25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337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Geocoding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334000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What</a:t>
            </a:r>
            <a:r>
              <a:rPr lang="en-US" sz="2800" dirty="0" smtClean="0"/>
              <a:t> do you need to </a:t>
            </a:r>
            <a:r>
              <a:rPr lang="en-US" sz="2800" dirty="0" err="1" smtClean="0"/>
              <a:t>geocode</a:t>
            </a:r>
            <a:r>
              <a:rPr lang="en-US" sz="2800" dirty="0" smtClean="0"/>
              <a:t> addresses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Geocoding</a:t>
            </a:r>
            <a:r>
              <a:rPr lang="en-US" sz="2400" dirty="0" smtClean="0"/>
              <a:t> service or Address Locator</a:t>
            </a:r>
          </a:p>
          <a:p>
            <a:pPr lvl="1"/>
            <a:r>
              <a:rPr lang="en-US" sz="2000" dirty="0" smtClean="0"/>
              <a:t>Includes the process or rules as to how the address will be placed/plotted on the street network. i.e. right or left, etc.</a:t>
            </a:r>
          </a:p>
          <a:p>
            <a:pPr lvl="1"/>
            <a:r>
              <a:rPr lang="en-US" sz="2000" dirty="0" smtClean="0"/>
              <a:t>Uses the Street network file (mentioned above) to build the rules</a:t>
            </a:r>
          </a:p>
          <a:p>
            <a:pPr lvl="1"/>
            <a:r>
              <a:rPr lang="en-US" sz="2000" dirty="0" smtClean="0"/>
              <a:t>Predefined or can be defined by the user</a:t>
            </a:r>
          </a:p>
          <a:p>
            <a:pPr lvl="1"/>
            <a:endParaRPr lang="en-US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5864" y="4695825"/>
            <a:ext cx="1918536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26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873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Geocoding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819650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Process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84531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1. Right click on .</a:t>
            </a:r>
            <a:r>
              <a:rPr lang="en-US" sz="2000" dirty="0" err="1" smtClean="0">
                <a:latin typeface="+mn-lt"/>
              </a:rPr>
              <a:t>csv</a:t>
            </a:r>
            <a:r>
              <a:rPr lang="en-US" sz="2000" dirty="0" smtClean="0">
                <a:latin typeface="+mn-lt"/>
              </a:rPr>
              <a:t> file, select </a:t>
            </a:r>
            <a:r>
              <a:rPr lang="en-US" sz="2000" dirty="0" err="1" smtClean="0">
                <a:latin typeface="+mn-lt"/>
              </a:rPr>
              <a:t>Geocode</a:t>
            </a:r>
            <a:r>
              <a:rPr lang="en-US" sz="2000" dirty="0" smtClean="0">
                <a:latin typeface="+mn-lt"/>
              </a:rPr>
              <a:t> Address</a:t>
            </a:r>
            <a:endParaRPr lang="en-US" sz="2000" dirty="0">
              <a:latin typeface="+mn-lt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2285385">
            <a:off x="3193037" y="2821568"/>
            <a:ext cx="4572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2285385">
            <a:off x="8298437" y="4040770"/>
            <a:ext cx="4572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30514"/>
            <a:ext cx="29813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263914"/>
            <a:ext cx="39338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191000" y="4473714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2. Click on “Add” and select the transportation locator. Press OK.</a:t>
            </a:r>
          </a:p>
          <a:p>
            <a:pPr algn="l"/>
            <a:endParaRPr lang="en-US" sz="2000" dirty="0" smtClean="0">
              <a:latin typeface="+mn-lt"/>
            </a:endParaRPr>
          </a:p>
          <a:p>
            <a:pPr algn="l"/>
            <a:r>
              <a:rPr lang="en-US" sz="2000" dirty="0" smtClean="0">
                <a:latin typeface="+mn-lt"/>
              </a:rPr>
              <a:t>Once added double click on transportation locator</a:t>
            </a:r>
            <a:endParaRPr lang="en-US" sz="2000" dirty="0">
              <a:latin typeface="+mn-lt"/>
            </a:endParaRPr>
          </a:p>
        </p:txBody>
      </p:sp>
      <p:sp>
        <p:nvSpPr>
          <p:cNvPr id="1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27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461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Geocoding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" name="Right Arrow 9"/>
          <p:cNvSpPr/>
          <p:nvPr/>
        </p:nvSpPr>
        <p:spPr bwMode="auto">
          <a:xfrm rot="2285385">
            <a:off x="124947" y="1586087"/>
            <a:ext cx="289943" cy="2568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2285385">
            <a:off x="8313162" y="4767526"/>
            <a:ext cx="4572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37052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09600" y="27432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3. Enter the resulting file name. Press OK. </a:t>
            </a:r>
            <a:endParaRPr lang="en-US" sz="2000" dirty="0">
              <a:latin typeface="+mn-lt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rot="5400000">
            <a:off x="1219200" y="3733800"/>
            <a:ext cx="8382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028646"/>
            <a:ext cx="43910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 bwMode="auto">
          <a:xfrm>
            <a:off x="5334000" y="2381071"/>
            <a:ext cx="2286000" cy="8382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0" y="1295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</a:rPr>
              <a:t>4. Shows matched/ unmatched record counts</a:t>
            </a:r>
            <a:endParaRPr lang="en-US" sz="1800" dirty="0">
              <a:latin typeface="+mn-lt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791200" y="4057471"/>
            <a:ext cx="685800" cy="457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38800" y="4514671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</a:rPr>
              <a:t>5. Rematch to correct unmatched records.</a:t>
            </a:r>
            <a:endParaRPr lang="en-US" sz="1800" dirty="0">
              <a:latin typeface="+mn-lt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038600" y="2971800"/>
            <a:ext cx="5334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28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779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Geocoding</a:t>
            </a:r>
            <a:endParaRPr lang="en-US" sz="20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381000" y="1143000"/>
            <a:ext cx="8763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fields created in the output </a:t>
            </a:r>
            <a:r>
              <a:rPr kumimoji="0" lang="en-US" sz="3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shapefile</a:t>
            </a:r>
            <a:endParaRPr kumimoji="0" lang="en-US" sz="3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200" kern="0" baseline="0" dirty="0" smtClean="0">
                <a:latin typeface="+mn-lt"/>
                <a:cs typeface="+mn-cs"/>
              </a:rPr>
              <a:t>Status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200" kern="0" dirty="0" smtClean="0">
                <a:latin typeface="+mn-lt"/>
                <a:cs typeface="+mn-cs"/>
              </a:rPr>
              <a:t>U – Unmatched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200" kern="0" baseline="0" dirty="0" smtClean="0">
                <a:latin typeface="+mn-lt"/>
                <a:cs typeface="+mn-cs"/>
              </a:rPr>
              <a:t>T – Tied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200" kern="0" dirty="0" smtClean="0">
                <a:latin typeface="+mn-lt"/>
                <a:cs typeface="+mn-cs"/>
              </a:rPr>
              <a:t>M - Matched</a:t>
            </a:r>
            <a:endParaRPr lang="en-US" sz="2200" kern="0" baseline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Score – match score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200" kern="0" dirty="0" smtClean="0">
                <a:latin typeface="+mn-lt"/>
                <a:cs typeface="+mn-cs"/>
              </a:rPr>
              <a:t>Side – side of the street the address was matched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200" kern="0" dirty="0" err="1" smtClean="0">
                <a:latin typeface="+mn-lt"/>
                <a:cs typeface="+mn-cs"/>
              </a:rPr>
              <a:t>ARC_Street</a:t>
            </a:r>
            <a:r>
              <a:rPr lang="en-US" sz="2200" kern="0" dirty="0" smtClean="0">
                <a:latin typeface="+mn-lt"/>
                <a:cs typeface="+mn-cs"/>
              </a:rPr>
              <a:t> – Address information that was </a:t>
            </a:r>
            <a:r>
              <a:rPr lang="en-US" sz="2200" kern="0" dirty="0" err="1" smtClean="0">
                <a:latin typeface="+mn-lt"/>
                <a:cs typeface="+mn-cs"/>
              </a:rPr>
              <a:t>geocoded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558352"/>
            <a:ext cx="46863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29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739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ArcGIS</a:t>
            </a:r>
            <a:r>
              <a:rPr lang="en-US" dirty="0" smtClean="0"/>
              <a:t> Software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2550"/>
            <a:ext cx="8763000" cy="4895850"/>
          </a:xfrm>
        </p:spPr>
        <p:txBody>
          <a:bodyPr/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3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990600" y="1844040"/>
            <a:ext cx="129471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ArcView</a:t>
            </a:r>
            <a:endParaRPr lang="en-US" dirty="0" smtClean="0"/>
          </a:p>
          <a:p>
            <a:r>
              <a:rPr lang="en-US" sz="1800" dirty="0" smtClean="0"/>
              <a:t>v 10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310230" y="1839575"/>
            <a:ext cx="141417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ArcEditor</a:t>
            </a:r>
            <a:endParaRPr lang="en-US" dirty="0" smtClean="0"/>
          </a:p>
          <a:p>
            <a:r>
              <a:rPr lang="en-US" sz="1800" dirty="0" smtClean="0"/>
              <a:t>v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1108" y="1839575"/>
            <a:ext cx="115929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ArcInfo</a:t>
            </a:r>
            <a:endParaRPr lang="en-US" dirty="0" smtClean="0"/>
          </a:p>
          <a:p>
            <a:r>
              <a:rPr lang="en-US" sz="1800" dirty="0" smtClean="0"/>
              <a:t>v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3657600"/>
            <a:ext cx="121058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ArcMap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3657600"/>
            <a:ext cx="16668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ArcToolbox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3657600"/>
            <a:ext cx="160172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ArcCatalog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4343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To create maps, map layouts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43434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For data manipulation, create organize </a:t>
            </a:r>
            <a:r>
              <a:rPr lang="en-US" sz="2000" dirty="0" err="1" smtClean="0">
                <a:solidFill>
                  <a:srgbClr val="0070C0"/>
                </a:solidFill>
              </a:rPr>
              <a:t>shapefiles</a:t>
            </a:r>
            <a:r>
              <a:rPr lang="en-US" sz="2000" dirty="0" smtClean="0">
                <a:solidFill>
                  <a:srgbClr val="0070C0"/>
                </a:solidFill>
              </a:rPr>
              <a:t>, folders etc.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4343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For functions, analytical tools, etc.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931920" y="301752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447800" y="2819400"/>
            <a:ext cx="5105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1333500" y="2705100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923505" y="2704306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6439694" y="2704306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3923505" y="2903220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600200" y="3429000"/>
            <a:ext cx="5105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1485106" y="3542506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3924299" y="3541712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6590506" y="3541712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3925094" y="3374866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C:\Program Files\Microsoft Office\MEDIA\CAGCAT10\j033226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432" y="1386840"/>
            <a:ext cx="665267" cy="751942"/>
          </a:xfrm>
          <a:prstGeom prst="rect">
            <a:avLst/>
          </a:prstGeom>
          <a:noFill/>
        </p:spPr>
      </p:pic>
      <p:pic>
        <p:nvPicPr>
          <p:cNvPr id="1028" name="Picture 4" descr="C:\Documents and Settings\mgulasin\Local Settings\Temporary Internet Files\Content.IE5\NTWCKBNG\MC90032041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10640"/>
            <a:ext cx="762000" cy="762000"/>
          </a:xfrm>
          <a:prstGeom prst="rect">
            <a:avLst/>
          </a:prstGeom>
          <a:noFill/>
        </p:spPr>
      </p:pic>
      <p:pic>
        <p:nvPicPr>
          <p:cNvPr id="1030" name="Picture 6" descr="http://t1.gstatic.com/images?q=tbn:ANd9GcRwdatTltuYnbpApiX3u2pbtVjn2-sxb49Xu5n_Y-7inKrOvm0&amp;t=1&amp;usg=___y-AkB6l0BwG0ApplpengLmdKFk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310640"/>
            <a:ext cx="609600" cy="1006711"/>
          </a:xfrm>
          <a:prstGeom prst="rect">
            <a:avLst/>
          </a:prstGeom>
          <a:noFill/>
        </p:spPr>
      </p:pic>
      <p:sp>
        <p:nvSpPr>
          <p:cNvPr id="35" name="Freeform 34"/>
          <p:cNvSpPr/>
          <p:nvPr/>
        </p:nvSpPr>
        <p:spPr bwMode="auto">
          <a:xfrm>
            <a:off x="274320" y="1158240"/>
            <a:ext cx="8290560" cy="4358640"/>
          </a:xfrm>
          <a:custGeom>
            <a:avLst/>
            <a:gdLst>
              <a:gd name="connsiteX0" fmla="*/ 5440680 w 8290560"/>
              <a:gd name="connsiteY0" fmla="*/ 152400 h 4358640"/>
              <a:gd name="connsiteX1" fmla="*/ 5440680 w 8290560"/>
              <a:gd name="connsiteY1" fmla="*/ 2164080 h 4358640"/>
              <a:gd name="connsiteX2" fmla="*/ 0 w 8290560"/>
              <a:gd name="connsiteY2" fmla="*/ 2164080 h 4358640"/>
              <a:gd name="connsiteX3" fmla="*/ 30480 w 8290560"/>
              <a:gd name="connsiteY3" fmla="*/ 4343400 h 4358640"/>
              <a:gd name="connsiteX4" fmla="*/ 8290560 w 8290560"/>
              <a:gd name="connsiteY4" fmla="*/ 4358640 h 4358640"/>
              <a:gd name="connsiteX5" fmla="*/ 8275320 w 8290560"/>
              <a:gd name="connsiteY5" fmla="*/ 2103120 h 4358640"/>
              <a:gd name="connsiteX6" fmla="*/ 7802880 w 8290560"/>
              <a:gd name="connsiteY6" fmla="*/ 2118360 h 4358640"/>
              <a:gd name="connsiteX7" fmla="*/ 7802880 w 8290560"/>
              <a:gd name="connsiteY7" fmla="*/ 0 h 4358640"/>
              <a:gd name="connsiteX8" fmla="*/ 5425440 w 8290560"/>
              <a:gd name="connsiteY8" fmla="*/ 0 h 4358640"/>
              <a:gd name="connsiteX9" fmla="*/ 5440680 w 8290560"/>
              <a:gd name="connsiteY9" fmla="*/ 152400 h 435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0560" h="4358640">
                <a:moveTo>
                  <a:pt x="5440680" y="152400"/>
                </a:moveTo>
                <a:lnTo>
                  <a:pt x="5440680" y="2164080"/>
                </a:lnTo>
                <a:lnTo>
                  <a:pt x="0" y="2164080"/>
                </a:lnTo>
                <a:lnTo>
                  <a:pt x="30480" y="4343400"/>
                </a:lnTo>
                <a:lnTo>
                  <a:pt x="8290560" y="4358640"/>
                </a:lnTo>
                <a:lnTo>
                  <a:pt x="8275320" y="2103120"/>
                </a:lnTo>
                <a:lnTo>
                  <a:pt x="7802880" y="2118360"/>
                </a:lnTo>
                <a:lnTo>
                  <a:pt x="7802880" y="0"/>
                </a:lnTo>
                <a:lnTo>
                  <a:pt x="5425440" y="0"/>
                </a:lnTo>
                <a:lnTo>
                  <a:pt x="5440680" y="15240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Geocoding</a:t>
            </a:r>
            <a:endParaRPr lang="en-US" sz="20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138545" y="1219200"/>
            <a:ext cx="885305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 and Cons of using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Geocoding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800" u="sng" kern="0" dirty="0" smtClean="0"/>
              <a:t>Pros: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Takes less time to convert massive amount of address locations to point </a:t>
            </a:r>
            <a:r>
              <a:rPr kumimoji="0" lang="en-US" sz="23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shapefile</a:t>
            </a:r>
            <a:endParaRPr kumimoji="0" lang="en-US" sz="23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algn="l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kern="0" dirty="0" smtClean="0"/>
              <a:t>   E.g. 2 million address locations takes about 2-3 hours to convert to address locations</a:t>
            </a:r>
          </a:p>
          <a:p>
            <a:pPr marL="800100" lvl="1" indent="-342900" algn="l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endParaRPr lang="en-US" sz="1000" kern="0" dirty="0" smtClean="0"/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300" kern="0" dirty="0" smtClean="0"/>
              <a:t>Requires only </a:t>
            </a:r>
            <a:r>
              <a:rPr lang="en-US" sz="2300" kern="0" dirty="0" err="1" smtClean="0"/>
              <a:t>ArcMap</a:t>
            </a:r>
            <a:r>
              <a:rPr lang="en-US" sz="2300" kern="0" dirty="0" smtClean="0"/>
              <a:t> (and excel to clean up the data) </a:t>
            </a:r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300" kern="0" dirty="0" smtClean="0"/>
              <a:t>Can review and correct unmatched records</a:t>
            </a:r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kumimoji="0" lang="en-US" sz="2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</a:t>
            </a:r>
            <a:r>
              <a:rPr lang="en-US" sz="2300" kern="0" dirty="0" smtClean="0"/>
              <a:t>see matched status (Matched, Unmatched, Tied</a:t>
            </a:r>
            <a:r>
              <a:rPr kumimoji="0" lang="en-US" sz="2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300" kern="0" dirty="0" smtClean="0"/>
              <a:t>Re-</a:t>
            </a:r>
            <a:r>
              <a:rPr lang="en-US" sz="2300" kern="0" dirty="0" err="1" smtClean="0"/>
              <a:t>geocode</a:t>
            </a:r>
            <a:r>
              <a:rPr lang="en-US" sz="2300" kern="0" dirty="0" smtClean="0"/>
              <a:t> unmatched records later</a:t>
            </a:r>
            <a:endParaRPr kumimoji="0" lang="en-US" sz="23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30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841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Geocoding</a:t>
            </a:r>
            <a:endParaRPr lang="en-US" sz="20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138545" y="1295400"/>
            <a:ext cx="885305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 and Cons of using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Geocoding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800" u="sng" kern="0" dirty="0" smtClean="0"/>
              <a:t>Cons:</a:t>
            </a:r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700" kern="0" dirty="0" smtClean="0"/>
              <a:t>If the streets network file </a:t>
            </a:r>
            <a:r>
              <a:rPr lang="en-US" sz="2700" u="sng" kern="0" dirty="0" smtClean="0"/>
              <a:t>doesn’t have the address range</a:t>
            </a:r>
            <a:r>
              <a:rPr lang="en-US" sz="2700" kern="0" dirty="0" smtClean="0"/>
              <a:t>, it will not convert your address location</a:t>
            </a:r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kumimoji="0" lang="en-US" sz="2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 streets network file is </a:t>
            </a:r>
            <a:r>
              <a:rPr kumimoji="0" lang="en-US" sz="2700" b="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outdated</a:t>
            </a:r>
            <a:r>
              <a:rPr kumimoji="0" lang="en-US" sz="2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most of your address points wont be converted</a:t>
            </a:r>
          </a:p>
        </p:txBody>
      </p:sp>
      <p:sp>
        <p:nvSpPr>
          <p:cNvPr id="1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31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182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095875"/>
          </a:xfrm>
        </p:spPr>
        <p:txBody>
          <a:bodyPr/>
          <a:lstStyle/>
          <a:p>
            <a:r>
              <a:rPr lang="en-US" sz="2800" dirty="0" smtClean="0"/>
              <a:t>Create buffers around features and analyze surrounding features</a:t>
            </a:r>
          </a:p>
          <a:p>
            <a:r>
              <a:rPr lang="en-US" sz="2800" dirty="0" smtClean="0"/>
              <a:t>Create point </a:t>
            </a:r>
            <a:r>
              <a:rPr lang="en-US" sz="2800" dirty="0" err="1" smtClean="0"/>
              <a:t>shapefiles</a:t>
            </a:r>
            <a:r>
              <a:rPr lang="en-US" sz="2800" dirty="0" smtClean="0"/>
              <a:t> of various address locations using </a:t>
            </a:r>
            <a:r>
              <a:rPr lang="en-US" sz="2800" dirty="0" err="1" smtClean="0"/>
              <a:t>geocoding</a:t>
            </a:r>
            <a:endParaRPr lang="en-US" sz="2800" dirty="0" smtClean="0"/>
          </a:p>
          <a:p>
            <a:r>
              <a:rPr lang="en-US" sz="2800" dirty="0" smtClean="0"/>
              <a:t>Create maps with the </a:t>
            </a:r>
            <a:r>
              <a:rPr lang="en-US" sz="2800" dirty="0" err="1" smtClean="0"/>
              <a:t>geocoded</a:t>
            </a:r>
            <a:r>
              <a:rPr lang="en-US" sz="2800" dirty="0" smtClean="0"/>
              <a:t> data and buffers</a:t>
            </a:r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32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 (Week 8) – IMPORTANT!!!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Assignment 6 due Friday midnight</a:t>
            </a:r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33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Analysis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2550"/>
            <a:ext cx="8763000" cy="48958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 smtClean="0"/>
              <a:t>Buffer analysis is used for identifying areas surrounding geographic features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The process involves generating a </a:t>
            </a:r>
            <a:r>
              <a:rPr lang="en-US" sz="3000" b="1" i="1" dirty="0" smtClean="0"/>
              <a:t>buffer</a:t>
            </a:r>
            <a:r>
              <a:rPr lang="en-US" sz="3000" dirty="0" smtClean="0"/>
              <a:t> around existing geographic features and then identifying or selecting features based on whether they fall inside or outside the boundary of the buffer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Creates a new polygon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4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122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3484"/>
            <a:ext cx="8763000" cy="5263515"/>
          </a:xfrm>
        </p:spPr>
        <p:txBody>
          <a:bodyPr/>
          <a:lstStyle/>
          <a:p>
            <a:r>
              <a:rPr lang="en-US" sz="3000" dirty="0" smtClean="0"/>
              <a:t>Applied to points, lines, or polygons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5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516" y="2628781"/>
            <a:ext cx="219934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2019" y="2743200"/>
            <a:ext cx="26566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445603"/>
            <a:ext cx="14954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4579203"/>
            <a:ext cx="2295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½ mile buffer </a:t>
            </a:r>
          </a:p>
          <a:p>
            <a:pPr algn="l"/>
            <a:r>
              <a:rPr lang="en-US" dirty="0" smtClean="0">
                <a:latin typeface="+mn-lt"/>
              </a:rPr>
              <a:t>around schools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0956" y="3739896"/>
            <a:ext cx="3268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¼ mile buffer around </a:t>
            </a:r>
          </a:p>
          <a:p>
            <a:pPr algn="l"/>
            <a:r>
              <a:rPr lang="en-US" dirty="0" smtClean="0">
                <a:latin typeface="+mn-lt"/>
              </a:rPr>
              <a:t>Pink CTA line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4438471"/>
            <a:ext cx="2888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¼ mile buffer </a:t>
            </a:r>
          </a:p>
          <a:p>
            <a:pPr algn="l"/>
            <a:r>
              <a:rPr lang="en-US" dirty="0" smtClean="0">
                <a:latin typeface="+mn-lt"/>
              </a:rPr>
              <a:t>Around Humboldt </a:t>
            </a:r>
          </a:p>
          <a:p>
            <a:pPr algn="l"/>
            <a:r>
              <a:rPr lang="en-US" dirty="0" smtClean="0">
                <a:latin typeface="+mn-lt"/>
              </a:rPr>
              <a:t>Park neighborhood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7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3484"/>
            <a:ext cx="8763000" cy="5263515"/>
          </a:xfrm>
        </p:spPr>
        <p:txBody>
          <a:bodyPr/>
          <a:lstStyle/>
          <a:p>
            <a:r>
              <a:rPr lang="en-US" sz="3000" dirty="0" smtClean="0"/>
              <a:t>Setting dissolve type </a:t>
            </a: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6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0883"/>
            <a:ext cx="7516981" cy="442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6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/>
          <p:nvPr/>
        </p:nvSpPr>
        <p:spPr bwMode="auto">
          <a:xfrm>
            <a:off x="213360" y="2590800"/>
            <a:ext cx="8732520" cy="2377440"/>
          </a:xfrm>
          <a:custGeom>
            <a:avLst/>
            <a:gdLst>
              <a:gd name="connsiteX0" fmla="*/ 121920 w 8732520"/>
              <a:gd name="connsiteY0" fmla="*/ 381000 h 2377440"/>
              <a:gd name="connsiteX1" fmla="*/ 274320 w 8732520"/>
              <a:gd name="connsiteY1" fmla="*/ 121920 h 2377440"/>
              <a:gd name="connsiteX2" fmla="*/ 548640 w 8732520"/>
              <a:gd name="connsiteY2" fmla="*/ 91440 h 2377440"/>
              <a:gd name="connsiteX3" fmla="*/ 975360 w 8732520"/>
              <a:gd name="connsiteY3" fmla="*/ 106680 h 2377440"/>
              <a:gd name="connsiteX4" fmla="*/ 1280160 w 8732520"/>
              <a:gd name="connsiteY4" fmla="*/ 152400 h 2377440"/>
              <a:gd name="connsiteX5" fmla="*/ 1432560 w 8732520"/>
              <a:gd name="connsiteY5" fmla="*/ 137160 h 2377440"/>
              <a:gd name="connsiteX6" fmla="*/ 1615440 w 8732520"/>
              <a:gd name="connsiteY6" fmla="*/ 45720 h 2377440"/>
              <a:gd name="connsiteX7" fmla="*/ 1844040 w 8732520"/>
              <a:gd name="connsiteY7" fmla="*/ 15240 h 2377440"/>
              <a:gd name="connsiteX8" fmla="*/ 2133600 w 8732520"/>
              <a:gd name="connsiteY8" fmla="*/ 0 h 2377440"/>
              <a:gd name="connsiteX9" fmla="*/ 2545080 w 8732520"/>
              <a:gd name="connsiteY9" fmla="*/ 15240 h 2377440"/>
              <a:gd name="connsiteX10" fmla="*/ 2880360 w 8732520"/>
              <a:gd name="connsiteY10" fmla="*/ 60960 h 2377440"/>
              <a:gd name="connsiteX11" fmla="*/ 3307080 w 8732520"/>
              <a:gd name="connsiteY11" fmla="*/ 243840 h 2377440"/>
              <a:gd name="connsiteX12" fmla="*/ 3718560 w 8732520"/>
              <a:gd name="connsiteY12" fmla="*/ 335280 h 2377440"/>
              <a:gd name="connsiteX13" fmla="*/ 3977640 w 8732520"/>
              <a:gd name="connsiteY13" fmla="*/ 335280 h 2377440"/>
              <a:gd name="connsiteX14" fmla="*/ 4358640 w 8732520"/>
              <a:gd name="connsiteY14" fmla="*/ 579120 h 2377440"/>
              <a:gd name="connsiteX15" fmla="*/ 4709160 w 8732520"/>
              <a:gd name="connsiteY15" fmla="*/ 731520 h 2377440"/>
              <a:gd name="connsiteX16" fmla="*/ 5029200 w 8732520"/>
              <a:gd name="connsiteY16" fmla="*/ 975360 h 2377440"/>
              <a:gd name="connsiteX17" fmla="*/ 5303520 w 8732520"/>
              <a:gd name="connsiteY17" fmla="*/ 1066800 h 2377440"/>
              <a:gd name="connsiteX18" fmla="*/ 5562600 w 8732520"/>
              <a:gd name="connsiteY18" fmla="*/ 1066800 h 2377440"/>
              <a:gd name="connsiteX19" fmla="*/ 5730240 w 8732520"/>
              <a:gd name="connsiteY19" fmla="*/ 1066800 h 2377440"/>
              <a:gd name="connsiteX20" fmla="*/ 6004560 w 8732520"/>
              <a:gd name="connsiteY20" fmla="*/ 1021080 h 2377440"/>
              <a:gd name="connsiteX21" fmla="*/ 6355080 w 8732520"/>
              <a:gd name="connsiteY21" fmla="*/ 975360 h 2377440"/>
              <a:gd name="connsiteX22" fmla="*/ 6629400 w 8732520"/>
              <a:gd name="connsiteY22" fmla="*/ 944880 h 2377440"/>
              <a:gd name="connsiteX23" fmla="*/ 6858000 w 8732520"/>
              <a:gd name="connsiteY23" fmla="*/ 838200 h 2377440"/>
              <a:gd name="connsiteX24" fmla="*/ 7147560 w 8732520"/>
              <a:gd name="connsiteY24" fmla="*/ 838200 h 2377440"/>
              <a:gd name="connsiteX25" fmla="*/ 7559040 w 8732520"/>
              <a:gd name="connsiteY25" fmla="*/ 853440 h 2377440"/>
              <a:gd name="connsiteX26" fmla="*/ 7848600 w 8732520"/>
              <a:gd name="connsiteY26" fmla="*/ 868680 h 2377440"/>
              <a:gd name="connsiteX27" fmla="*/ 8199120 w 8732520"/>
              <a:gd name="connsiteY27" fmla="*/ 990600 h 2377440"/>
              <a:gd name="connsiteX28" fmla="*/ 8656320 w 8732520"/>
              <a:gd name="connsiteY28" fmla="*/ 1097280 h 2377440"/>
              <a:gd name="connsiteX29" fmla="*/ 8671560 w 8732520"/>
              <a:gd name="connsiteY29" fmla="*/ 1219200 h 2377440"/>
              <a:gd name="connsiteX30" fmla="*/ 8686800 w 8732520"/>
              <a:gd name="connsiteY30" fmla="*/ 1264920 h 2377440"/>
              <a:gd name="connsiteX31" fmla="*/ 8732520 w 8732520"/>
              <a:gd name="connsiteY31" fmla="*/ 1615440 h 2377440"/>
              <a:gd name="connsiteX32" fmla="*/ 8732520 w 8732520"/>
              <a:gd name="connsiteY32" fmla="*/ 1874520 h 2377440"/>
              <a:gd name="connsiteX33" fmla="*/ 8534400 w 8732520"/>
              <a:gd name="connsiteY33" fmla="*/ 2026920 h 2377440"/>
              <a:gd name="connsiteX34" fmla="*/ 8305800 w 8732520"/>
              <a:gd name="connsiteY34" fmla="*/ 2057400 h 2377440"/>
              <a:gd name="connsiteX35" fmla="*/ 8016240 w 8732520"/>
              <a:gd name="connsiteY35" fmla="*/ 2133600 h 2377440"/>
              <a:gd name="connsiteX36" fmla="*/ 7711440 w 8732520"/>
              <a:gd name="connsiteY36" fmla="*/ 2133600 h 2377440"/>
              <a:gd name="connsiteX37" fmla="*/ 7254240 w 8732520"/>
              <a:gd name="connsiteY37" fmla="*/ 2133600 h 2377440"/>
              <a:gd name="connsiteX38" fmla="*/ 6873240 w 8732520"/>
              <a:gd name="connsiteY38" fmla="*/ 2133600 h 2377440"/>
              <a:gd name="connsiteX39" fmla="*/ 6446520 w 8732520"/>
              <a:gd name="connsiteY39" fmla="*/ 2148840 h 2377440"/>
              <a:gd name="connsiteX40" fmla="*/ 5974080 w 8732520"/>
              <a:gd name="connsiteY40" fmla="*/ 2148840 h 2377440"/>
              <a:gd name="connsiteX41" fmla="*/ 5608320 w 8732520"/>
              <a:gd name="connsiteY41" fmla="*/ 1950720 h 2377440"/>
              <a:gd name="connsiteX42" fmla="*/ 5425440 w 8732520"/>
              <a:gd name="connsiteY42" fmla="*/ 1920240 h 2377440"/>
              <a:gd name="connsiteX43" fmla="*/ 5212080 w 8732520"/>
              <a:gd name="connsiteY43" fmla="*/ 1920240 h 2377440"/>
              <a:gd name="connsiteX44" fmla="*/ 4861560 w 8732520"/>
              <a:gd name="connsiteY44" fmla="*/ 1920240 h 2377440"/>
              <a:gd name="connsiteX45" fmla="*/ 4617720 w 8732520"/>
              <a:gd name="connsiteY45" fmla="*/ 1920240 h 2377440"/>
              <a:gd name="connsiteX46" fmla="*/ 4389120 w 8732520"/>
              <a:gd name="connsiteY46" fmla="*/ 1981200 h 2377440"/>
              <a:gd name="connsiteX47" fmla="*/ 3886200 w 8732520"/>
              <a:gd name="connsiteY47" fmla="*/ 2087880 h 2377440"/>
              <a:gd name="connsiteX48" fmla="*/ 3398520 w 8732520"/>
              <a:gd name="connsiteY48" fmla="*/ 2286000 h 2377440"/>
              <a:gd name="connsiteX49" fmla="*/ 2865120 w 8732520"/>
              <a:gd name="connsiteY49" fmla="*/ 2377440 h 2377440"/>
              <a:gd name="connsiteX50" fmla="*/ 2727960 w 8732520"/>
              <a:gd name="connsiteY50" fmla="*/ 2362200 h 2377440"/>
              <a:gd name="connsiteX51" fmla="*/ 2286000 w 8732520"/>
              <a:gd name="connsiteY51" fmla="*/ 2209800 h 2377440"/>
              <a:gd name="connsiteX52" fmla="*/ 1905000 w 8732520"/>
              <a:gd name="connsiteY52" fmla="*/ 2164080 h 2377440"/>
              <a:gd name="connsiteX53" fmla="*/ 1600200 w 8732520"/>
              <a:gd name="connsiteY53" fmla="*/ 2164080 h 2377440"/>
              <a:gd name="connsiteX54" fmla="*/ 1310640 w 8732520"/>
              <a:gd name="connsiteY54" fmla="*/ 2103120 h 2377440"/>
              <a:gd name="connsiteX55" fmla="*/ 853440 w 8732520"/>
              <a:gd name="connsiteY55" fmla="*/ 2042160 h 2377440"/>
              <a:gd name="connsiteX56" fmla="*/ 381000 w 8732520"/>
              <a:gd name="connsiteY56" fmla="*/ 2026920 h 2377440"/>
              <a:gd name="connsiteX57" fmla="*/ 91440 w 8732520"/>
              <a:gd name="connsiteY57" fmla="*/ 1889760 h 2377440"/>
              <a:gd name="connsiteX58" fmla="*/ 0 w 8732520"/>
              <a:gd name="connsiteY58" fmla="*/ 1645920 h 2377440"/>
              <a:gd name="connsiteX59" fmla="*/ 0 w 8732520"/>
              <a:gd name="connsiteY59" fmla="*/ 1310640 h 2377440"/>
              <a:gd name="connsiteX60" fmla="*/ 0 w 8732520"/>
              <a:gd name="connsiteY60" fmla="*/ 975360 h 2377440"/>
              <a:gd name="connsiteX61" fmla="*/ 0 w 8732520"/>
              <a:gd name="connsiteY61" fmla="*/ 685800 h 2377440"/>
              <a:gd name="connsiteX62" fmla="*/ 0 w 8732520"/>
              <a:gd name="connsiteY62" fmla="*/ 472440 h 2377440"/>
              <a:gd name="connsiteX63" fmla="*/ 45720 w 8732520"/>
              <a:gd name="connsiteY63" fmla="*/ 411480 h 2377440"/>
              <a:gd name="connsiteX64" fmla="*/ 121920 w 8732520"/>
              <a:gd name="connsiteY64" fmla="*/ 38100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732520" h="2377440">
                <a:moveTo>
                  <a:pt x="121920" y="381000"/>
                </a:moveTo>
                <a:lnTo>
                  <a:pt x="274320" y="121920"/>
                </a:lnTo>
                <a:lnTo>
                  <a:pt x="548640" y="91440"/>
                </a:lnTo>
                <a:lnTo>
                  <a:pt x="975360" y="106680"/>
                </a:lnTo>
                <a:lnTo>
                  <a:pt x="1280160" y="152400"/>
                </a:lnTo>
                <a:lnTo>
                  <a:pt x="1432560" y="137160"/>
                </a:lnTo>
                <a:lnTo>
                  <a:pt x="1615440" y="45720"/>
                </a:lnTo>
                <a:lnTo>
                  <a:pt x="1844040" y="15240"/>
                </a:lnTo>
                <a:lnTo>
                  <a:pt x="2133600" y="0"/>
                </a:lnTo>
                <a:lnTo>
                  <a:pt x="2545080" y="15240"/>
                </a:lnTo>
                <a:lnTo>
                  <a:pt x="2880360" y="60960"/>
                </a:lnTo>
                <a:lnTo>
                  <a:pt x="3307080" y="243840"/>
                </a:lnTo>
                <a:lnTo>
                  <a:pt x="3718560" y="335280"/>
                </a:lnTo>
                <a:lnTo>
                  <a:pt x="3977640" y="335280"/>
                </a:lnTo>
                <a:lnTo>
                  <a:pt x="4358640" y="579120"/>
                </a:lnTo>
                <a:lnTo>
                  <a:pt x="4709160" y="731520"/>
                </a:lnTo>
                <a:lnTo>
                  <a:pt x="5029200" y="975360"/>
                </a:lnTo>
                <a:lnTo>
                  <a:pt x="5303520" y="1066800"/>
                </a:lnTo>
                <a:lnTo>
                  <a:pt x="5562600" y="1066800"/>
                </a:lnTo>
                <a:lnTo>
                  <a:pt x="5730240" y="1066800"/>
                </a:lnTo>
                <a:lnTo>
                  <a:pt x="6004560" y="1021080"/>
                </a:lnTo>
                <a:lnTo>
                  <a:pt x="6355080" y="975360"/>
                </a:lnTo>
                <a:lnTo>
                  <a:pt x="6629400" y="944880"/>
                </a:lnTo>
                <a:lnTo>
                  <a:pt x="6858000" y="838200"/>
                </a:lnTo>
                <a:lnTo>
                  <a:pt x="7147560" y="838200"/>
                </a:lnTo>
                <a:lnTo>
                  <a:pt x="7559040" y="853440"/>
                </a:lnTo>
                <a:lnTo>
                  <a:pt x="7848600" y="868680"/>
                </a:lnTo>
                <a:lnTo>
                  <a:pt x="8199120" y="990600"/>
                </a:lnTo>
                <a:lnTo>
                  <a:pt x="8656320" y="1097280"/>
                </a:lnTo>
                <a:lnTo>
                  <a:pt x="8671560" y="1219200"/>
                </a:lnTo>
                <a:lnTo>
                  <a:pt x="8686800" y="1264920"/>
                </a:lnTo>
                <a:lnTo>
                  <a:pt x="8732520" y="1615440"/>
                </a:lnTo>
                <a:lnTo>
                  <a:pt x="8732520" y="1874520"/>
                </a:lnTo>
                <a:lnTo>
                  <a:pt x="8534400" y="2026920"/>
                </a:lnTo>
                <a:lnTo>
                  <a:pt x="8305800" y="2057400"/>
                </a:lnTo>
                <a:lnTo>
                  <a:pt x="8016240" y="2133600"/>
                </a:lnTo>
                <a:lnTo>
                  <a:pt x="7711440" y="2133600"/>
                </a:lnTo>
                <a:lnTo>
                  <a:pt x="7254240" y="2133600"/>
                </a:lnTo>
                <a:lnTo>
                  <a:pt x="6873240" y="2133600"/>
                </a:lnTo>
                <a:lnTo>
                  <a:pt x="6446520" y="2148840"/>
                </a:lnTo>
                <a:lnTo>
                  <a:pt x="5974080" y="2148840"/>
                </a:lnTo>
                <a:lnTo>
                  <a:pt x="5608320" y="1950720"/>
                </a:lnTo>
                <a:lnTo>
                  <a:pt x="5425440" y="1920240"/>
                </a:lnTo>
                <a:lnTo>
                  <a:pt x="5212080" y="1920240"/>
                </a:lnTo>
                <a:lnTo>
                  <a:pt x="4861560" y="1920240"/>
                </a:lnTo>
                <a:lnTo>
                  <a:pt x="4617720" y="1920240"/>
                </a:lnTo>
                <a:lnTo>
                  <a:pt x="4389120" y="1981200"/>
                </a:lnTo>
                <a:lnTo>
                  <a:pt x="3886200" y="2087880"/>
                </a:lnTo>
                <a:lnTo>
                  <a:pt x="3398520" y="2286000"/>
                </a:lnTo>
                <a:lnTo>
                  <a:pt x="2865120" y="2377440"/>
                </a:lnTo>
                <a:lnTo>
                  <a:pt x="2727960" y="2362200"/>
                </a:lnTo>
                <a:lnTo>
                  <a:pt x="2286000" y="2209800"/>
                </a:lnTo>
                <a:lnTo>
                  <a:pt x="1905000" y="2164080"/>
                </a:lnTo>
                <a:lnTo>
                  <a:pt x="1600200" y="2164080"/>
                </a:lnTo>
                <a:lnTo>
                  <a:pt x="1310640" y="2103120"/>
                </a:lnTo>
                <a:lnTo>
                  <a:pt x="853440" y="2042160"/>
                </a:lnTo>
                <a:lnTo>
                  <a:pt x="381000" y="2026920"/>
                </a:lnTo>
                <a:lnTo>
                  <a:pt x="91440" y="1889760"/>
                </a:lnTo>
                <a:lnTo>
                  <a:pt x="0" y="1645920"/>
                </a:lnTo>
                <a:lnTo>
                  <a:pt x="0" y="1310640"/>
                </a:lnTo>
                <a:lnTo>
                  <a:pt x="0" y="975360"/>
                </a:lnTo>
                <a:lnTo>
                  <a:pt x="0" y="685800"/>
                </a:lnTo>
                <a:lnTo>
                  <a:pt x="0" y="472440"/>
                </a:lnTo>
                <a:lnTo>
                  <a:pt x="45720" y="411480"/>
                </a:lnTo>
                <a:lnTo>
                  <a:pt x="121920" y="38100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9529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To Dissolve or Not to Dissolve?</a:t>
            </a:r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7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57200" y="4297680"/>
            <a:ext cx="83058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31" name="Picture 7" descr="C:\Documents and Settings\mgulasin\Local Settings\Temporary Internet Files\Content.IE5\A0N45K08\MC9000567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535680"/>
            <a:ext cx="1816913" cy="1042416"/>
          </a:xfrm>
          <a:prstGeom prst="rect">
            <a:avLst/>
          </a:prstGeom>
          <a:noFill/>
        </p:spPr>
      </p:pic>
      <p:pic>
        <p:nvPicPr>
          <p:cNvPr id="16" name="Picture 5" descr="C:\Documents and Settings\mgulasin\Local Settings\Temporary Internet Files\Content.IE5\A0N45K08\MC90032101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1315">
            <a:off x="2354720" y="3629508"/>
            <a:ext cx="1245328" cy="735450"/>
          </a:xfrm>
          <a:prstGeom prst="rect">
            <a:avLst/>
          </a:prstGeom>
          <a:noFill/>
        </p:spPr>
      </p:pic>
      <p:pic>
        <p:nvPicPr>
          <p:cNvPr id="1032" name="Picture 8" descr="C:\Documents and Settings\mgulasin\Local Settings\Temporary Internet Files\Content.IE5\EEUL7RO8\MC90005662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55895">
            <a:off x="6477463" y="3637935"/>
            <a:ext cx="1042111" cy="827139"/>
          </a:xfrm>
          <a:prstGeom prst="rect">
            <a:avLst/>
          </a:prstGeom>
          <a:noFill/>
        </p:spPr>
      </p:pic>
      <p:pic>
        <p:nvPicPr>
          <p:cNvPr id="1033" name="Picture 9" descr="C:\Documents and Settings\mgulasin\Local Settings\Temporary Internet Files\Content.IE5\LC59E7MI\MC90005671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05000" flipH="1">
            <a:off x="7131976" y="3822828"/>
            <a:ext cx="1597429" cy="659282"/>
          </a:xfrm>
          <a:prstGeom prst="rect">
            <a:avLst/>
          </a:prstGeom>
          <a:noFill/>
        </p:spPr>
      </p:pic>
      <p:pic>
        <p:nvPicPr>
          <p:cNvPr id="1034" name="Picture 10" descr="C:\Documents and Settings\mgulasin\Local Settings\Temporary Internet Files\Content.IE5\EEUL7RO8\MC90005691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3044970"/>
            <a:ext cx="1600200" cy="947910"/>
          </a:xfrm>
          <a:prstGeom prst="rect">
            <a:avLst/>
          </a:prstGeom>
          <a:noFill/>
        </p:spPr>
      </p:pic>
      <p:pic>
        <p:nvPicPr>
          <p:cNvPr id="1048" name="Picture 24" descr="C:\Documents and Settings\mgulasin\Local Settings\Temporary Internet Files\Content.IE5\LC59E7MI\MC900322725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271860">
            <a:off x="621367" y="2775276"/>
            <a:ext cx="2557026" cy="1251000"/>
          </a:xfrm>
          <a:prstGeom prst="rect">
            <a:avLst/>
          </a:prstGeom>
          <a:noFill/>
        </p:spPr>
      </p:pic>
      <p:pic>
        <p:nvPicPr>
          <p:cNvPr id="34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3688080"/>
            <a:ext cx="915314" cy="574700"/>
          </a:xfrm>
          <a:prstGeom prst="rect">
            <a:avLst/>
          </a:prstGeom>
          <a:noFill/>
        </p:spPr>
      </p:pic>
      <p:pic>
        <p:nvPicPr>
          <p:cNvPr id="35" name="Picture 3" descr="C:\Documents and Settings\mgulasin\Local Settings\Temporary Internet Files\Content.IE5\JZG8GDNF\MC9001394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3535680"/>
            <a:ext cx="1009193" cy="682978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5205646" y="5029200"/>
            <a:ext cx="981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20 feet</a:t>
            </a:r>
            <a:endParaRPr lang="en-US" sz="2000" dirty="0">
              <a:latin typeface="+mn-lt"/>
            </a:endParaRPr>
          </a:p>
        </p:txBody>
      </p:sp>
      <p:sp>
        <p:nvSpPr>
          <p:cNvPr id="44" name="Left Brace 43"/>
          <p:cNvSpPr/>
          <p:nvPr/>
        </p:nvSpPr>
        <p:spPr bwMode="auto">
          <a:xfrm rot="16200000">
            <a:off x="5486400" y="3962400"/>
            <a:ext cx="381000" cy="1905000"/>
          </a:xfrm>
          <a:prstGeom prst="leftBrac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2000" y="5080337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</a:rPr>
              <a:t>Commuter plan crashing into traffic causing multi-vehicle accident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53200" y="5105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</a:rPr>
              <a:t>Driver witnessing the plan crash causes multi- vehicle accident</a:t>
            </a:r>
          </a:p>
        </p:txBody>
      </p:sp>
    </p:spTree>
    <p:extLst>
      <p:ext uri="{BB962C8B-B14F-4D97-AF65-F5344CB8AC3E}">
        <p14:creationId xmlns:p14="http://schemas.microsoft.com/office/powerpoint/2010/main" val="10961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3756"/>
            <a:ext cx="8763000" cy="5263515"/>
          </a:xfrm>
        </p:spPr>
        <p:txBody>
          <a:bodyPr/>
          <a:lstStyle/>
          <a:p>
            <a:pPr>
              <a:spcBef>
                <a:spcPts val="1800"/>
              </a:spcBef>
              <a:buNone/>
            </a:pPr>
            <a:endParaRPr lang="en-US" sz="300" dirty="0" smtClean="0"/>
          </a:p>
          <a:p>
            <a:pPr>
              <a:spcBef>
                <a:spcPts val="1800"/>
              </a:spcBef>
              <a:buNone/>
            </a:pPr>
            <a:r>
              <a:rPr lang="en-US" sz="3200" dirty="0" smtClean="0"/>
              <a:t>Types of Buffers</a:t>
            </a:r>
          </a:p>
          <a:p>
            <a:pPr marL="971550" lvl="1" indent="-514350">
              <a:buAutoNum type="arabicParenBoth"/>
            </a:pPr>
            <a:r>
              <a:rPr lang="en-US" sz="2800" dirty="0" smtClean="0"/>
              <a:t>Single ring buffer</a:t>
            </a:r>
          </a:p>
          <a:p>
            <a:pPr marL="1371600" lvl="2" indent="-514350">
              <a:buAutoNum type="arabicParenBoth"/>
            </a:pPr>
            <a:r>
              <a:rPr lang="en-US" sz="2600" dirty="0" smtClean="0"/>
              <a:t>Outside buffer</a:t>
            </a:r>
          </a:p>
          <a:p>
            <a:pPr marL="1371600" lvl="2" indent="-514350">
              <a:buAutoNum type="arabicParenBoth"/>
            </a:pPr>
            <a:r>
              <a:rPr lang="en-US" sz="2600" dirty="0" smtClean="0"/>
              <a:t>Inside buffer</a:t>
            </a:r>
          </a:p>
          <a:p>
            <a:pPr marL="1371600" lvl="2" indent="-514350">
              <a:buNone/>
            </a:pPr>
            <a:endParaRPr lang="en-US" sz="2600" dirty="0" smtClean="0"/>
          </a:p>
          <a:p>
            <a:pPr lvl="1">
              <a:buNone/>
            </a:pPr>
            <a:r>
              <a:rPr lang="en-US" sz="2800" dirty="0" smtClean="0"/>
              <a:t>(2) Multiple ring buffer</a:t>
            </a:r>
          </a:p>
          <a:p>
            <a:pPr lvl="1"/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8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75120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578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3756"/>
            <a:ext cx="8763000" cy="5263515"/>
          </a:xfrm>
        </p:spPr>
        <p:txBody>
          <a:bodyPr/>
          <a:lstStyle/>
          <a:p>
            <a:pPr>
              <a:spcBef>
                <a:spcPts val="1800"/>
              </a:spcBef>
              <a:buNone/>
            </a:pPr>
            <a:endParaRPr lang="en-US" sz="300" dirty="0" smtClean="0"/>
          </a:p>
          <a:p>
            <a:pPr>
              <a:spcBef>
                <a:spcPts val="1800"/>
              </a:spcBef>
              <a:buNone/>
            </a:pPr>
            <a:r>
              <a:rPr lang="en-US" sz="3200" dirty="0" smtClean="0"/>
              <a:t>Single ring buffer</a:t>
            </a:r>
          </a:p>
          <a:p>
            <a:pPr>
              <a:spcBef>
                <a:spcPts val="1800"/>
              </a:spcBef>
              <a:buNone/>
            </a:pPr>
            <a:r>
              <a:rPr lang="en-US" dirty="0" smtClean="0"/>
              <a:t>(1) Outside buffer: To identify what features are in the  outside buffer polygon?</a:t>
            </a:r>
          </a:p>
          <a:p>
            <a:pPr lvl="1"/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(2) Inside buffer: To identify what features are in the inside buffer polygon?</a:t>
            </a:r>
          </a:p>
          <a:p>
            <a:pPr lvl="1"/>
            <a:endParaRPr lang="en-US" dirty="0" smtClean="0"/>
          </a:p>
          <a:p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- I | Department of Geography, DePaul University. </a:t>
            </a:r>
            <a:r>
              <a:rPr lang="en-US" sz="800" dirty="0" err="1" smtClean="0">
                <a:solidFill>
                  <a:srgbClr val="847C44"/>
                </a:solidFill>
              </a:rPr>
              <a:t>Nandhini</a:t>
            </a:r>
            <a:r>
              <a:rPr lang="en-US" sz="800" dirty="0" smtClean="0">
                <a:solidFill>
                  <a:srgbClr val="847C44"/>
                </a:solidFill>
              </a:rPr>
              <a:t> </a:t>
            </a:r>
            <a:r>
              <a:rPr lang="en-US" sz="800" dirty="0" err="1" smtClean="0">
                <a:solidFill>
                  <a:srgbClr val="847C44"/>
                </a:solidFill>
              </a:rPr>
              <a:t>Gulasingam</a:t>
            </a:r>
            <a:r>
              <a:rPr lang="en-US" sz="800" dirty="0" smtClean="0">
                <a:solidFill>
                  <a:srgbClr val="847C44"/>
                </a:solidFill>
              </a:rPr>
              <a:t>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9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75120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2061147" y="2971800"/>
            <a:ext cx="2336849" cy="1305026"/>
          </a:xfrm>
          <a:custGeom>
            <a:avLst/>
            <a:gdLst>
              <a:gd name="connsiteX0" fmla="*/ 128016 w 2336849"/>
              <a:gd name="connsiteY0" fmla="*/ 155448 h 1305026"/>
              <a:gd name="connsiteX1" fmla="*/ 1078992 w 2336849"/>
              <a:gd name="connsiteY1" fmla="*/ 1014984 h 1305026"/>
              <a:gd name="connsiteX2" fmla="*/ 1097280 w 2336849"/>
              <a:gd name="connsiteY2" fmla="*/ 1143000 h 1305026"/>
              <a:gd name="connsiteX3" fmla="*/ 1280160 w 2336849"/>
              <a:gd name="connsiteY3" fmla="*/ 1289304 h 1305026"/>
              <a:gd name="connsiteX4" fmla="*/ 1554480 w 2336849"/>
              <a:gd name="connsiteY4" fmla="*/ 1197864 h 1305026"/>
              <a:gd name="connsiteX5" fmla="*/ 1645920 w 2336849"/>
              <a:gd name="connsiteY5" fmla="*/ 1161288 h 1305026"/>
              <a:gd name="connsiteX6" fmla="*/ 1700784 w 2336849"/>
              <a:gd name="connsiteY6" fmla="*/ 1143000 h 1305026"/>
              <a:gd name="connsiteX7" fmla="*/ 1810512 w 2336849"/>
              <a:gd name="connsiteY7" fmla="*/ 1069848 h 1305026"/>
              <a:gd name="connsiteX8" fmla="*/ 1865376 w 2336849"/>
              <a:gd name="connsiteY8" fmla="*/ 1014984 h 1305026"/>
              <a:gd name="connsiteX9" fmla="*/ 2029968 w 2336849"/>
              <a:gd name="connsiteY9" fmla="*/ 923544 h 1305026"/>
              <a:gd name="connsiteX10" fmla="*/ 2103120 w 2336849"/>
              <a:gd name="connsiteY10" fmla="*/ 868680 h 1305026"/>
              <a:gd name="connsiteX11" fmla="*/ 2176272 w 2336849"/>
              <a:gd name="connsiteY11" fmla="*/ 832104 h 1305026"/>
              <a:gd name="connsiteX12" fmla="*/ 2286000 w 2336849"/>
              <a:gd name="connsiteY12" fmla="*/ 758952 h 1305026"/>
              <a:gd name="connsiteX13" fmla="*/ 2322576 w 2336849"/>
              <a:gd name="connsiteY13" fmla="*/ 704088 h 1305026"/>
              <a:gd name="connsiteX14" fmla="*/ 2304288 w 2336849"/>
              <a:gd name="connsiteY14" fmla="*/ 301752 h 1305026"/>
              <a:gd name="connsiteX15" fmla="*/ 2212848 w 2336849"/>
              <a:gd name="connsiteY15" fmla="*/ 265176 h 1305026"/>
              <a:gd name="connsiteX16" fmla="*/ 2011680 w 2336849"/>
              <a:gd name="connsiteY16" fmla="*/ 210312 h 1305026"/>
              <a:gd name="connsiteX17" fmla="*/ 1901952 w 2336849"/>
              <a:gd name="connsiteY17" fmla="*/ 173736 h 1305026"/>
              <a:gd name="connsiteX18" fmla="*/ 1536192 w 2336849"/>
              <a:gd name="connsiteY18" fmla="*/ 100584 h 1305026"/>
              <a:gd name="connsiteX19" fmla="*/ 1426464 w 2336849"/>
              <a:gd name="connsiteY19" fmla="*/ 64008 h 1305026"/>
              <a:gd name="connsiteX20" fmla="*/ 841248 w 2336849"/>
              <a:gd name="connsiteY20" fmla="*/ 82296 h 1305026"/>
              <a:gd name="connsiteX21" fmla="*/ 676656 w 2336849"/>
              <a:gd name="connsiteY21" fmla="*/ 155448 h 1305026"/>
              <a:gd name="connsiteX22" fmla="*/ 603504 w 2336849"/>
              <a:gd name="connsiteY22" fmla="*/ 137160 h 1305026"/>
              <a:gd name="connsiteX23" fmla="*/ 310896 w 2336849"/>
              <a:gd name="connsiteY23" fmla="*/ 82296 h 1305026"/>
              <a:gd name="connsiteX24" fmla="*/ 128016 w 2336849"/>
              <a:gd name="connsiteY24" fmla="*/ 155448 h 130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49" h="1305026">
                <a:moveTo>
                  <a:pt x="128016" y="155448"/>
                </a:moveTo>
                <a:cubicBezTo>
                  <a:pt x="256032" y="310896"/>
                  <a:pt x="779692" y="710037"/>
                  <a:pt x="1078992" y="1014984"/>
                </a:cubicBezTo>
                <a:cubicBezTo>
                  <a:pt x="1109186" y="1045748"/>
                  <a:pt x="1075894" y="1105574"/>
                  <a:pt x="1097280" y="1143000"/>
                </a:cubicBezTo>
                <a:cubicBezTo>
                  <a:pt x="1163937" y="1259651"/>
                  <a:pt x="1192000" y="1259917"/>
                  <a:pt x="1280160" y="1289304"/>
                </a:cubicBezTo>
                <a:cubicBezTo>
                  <a:pt x="1485967" y="1206981"/>
                  <a:pt x="1232995" y="1305026"/>
                  <a:pt x="1554480" y="1197864"/>
                </a:cubicBezTo>
                <a:cubicBezTo>
                  <a:pt x="1585623" y="1187483"/>
                  <a:pt x="1615182" y="1172815"/>
                  <a:pt x="1645920" y="1161288"/>
                </a:cubicBezTo>
                <a:cubicBezTo>
                  <a:pt x="1663970" y="1154519"/>
                  <a:pt x="1683933" y="1152362"/>
                  <a:pt x="1700784" y="1143000"/>
                </a:cubicBezTo>
                <a:cubicBezTo>
                  <a:pt x="1739211" y="1121652"/>
                  <a:pt x="1779428" y="1100932"/>
                  <a:pt x="1810512" y="1069848"/>
                </a:cubicBezTo>
                <a:cubicBezTo>
                  <a:pt x="1828800" y="1051560"/>
                  <a:pt x="1843857" y="1029330"/>
                  <a:pt x="1865376" y="1014984"/>
                </a:cubicBezTo>
                <a:cubicBezTo>
                  <a:pt x="1917597" y="980170"/>
                  <a:pt x="1976516" y="956437"/>
                  <a:pt x="2029968" y="923544"/>
                </a:cubicBezTo>
                <a:cubicBezTo>
                  <a:pt x="2055927" y="907570"/>
                  <a:pt x="2077273" y="884834"/>
                  <a:pt x="2103120" y="868680"/>
                </a:cubicBezTo>
                <a:cubicBezTo>
                  <a:pt x="2126238" y="854231"/>
                  <a:pt x="2152895" y="846130"/>
                  <a:pt x="2176272" y="832104"/>
                </a:cubicBezTo>
                <a:cubicBezTo>
                  <a:pt x="2213966" y="809487"/>
                  <a:pt x="2286000" y="758952"/>
                  <a:pt x="2286000" y="758952"/>
                </a:cubicBezTo>
                <a:cubicBezTo>
                  <a:pt x="2298192" y="740664"/>
                  <a:pt x="2321698" y="726050"/>
                  <a:pt x="2322576" y="704088"/>
                </a:cubicBezTo>
                <a:cubicBezTo>
                  <a:pt x="2327942" y="569945"/>
                  <a:pt x="2336849" y="431994"/>
                  <a:pt x="2304288" y="301752"/>
                </a:cubicBezTo>
                <a:cubicBezTo>
                  <a:pt x="2296326" y="269904"/>
                  <a:pt x="2243991" y="275557"/>
                  <a:pt x="2212848" y="265176"/>
                </a:cubicBezTo>
                <a:cubicBezTo>
                  <a:pt x="1970293" y="184324"/>
                  <a:pt x="2179069" y="260529"/>
                  <a:pt x="2011680" y="210312"/>
                </a:cubicBezTo>
                <a:cubicBezTo>
                  <a:pt x="1974751" y="199233"/>
                  <a:pt x="1938528" y="185928"/>
                  <a:pt x="1901952" y="173736"/>
                </a:cubicBezTo>
                <a:cubicBezTo>
                  <a:pt x="1766774" y="38558"/>
                  <a:pt x="1900636" y="148120"/>
                  <a:pt x="1536192" y="100584"/>
                </a:cubicBezTo>
                <a:cubicBezTo>
                  <a:pt x="1497961" y="95597"/>
                  <a:pt x="1426464" y="64008"/>
                  <a:pt x="1426464" y="64008"/>
                </a:cubicBezTo>
                <a:cubicBezTo>
                  <a:pt x="1231392" y="70104"/>
                  <a:pt x="1034980" y="58670"/>
                  <a:pt x="841248" y="82296"/>
                </a:cubicBezTo>
                <a:cubicBezTo>
                  <a:pt x="781651" y="89564"/>
                  <a:pt x="735157" y="141948"/>
                  <a:pt x="676656" y="155448"/>
                </a:cubicBezTo>
                <a:cubicBezTo>
                  <a:pt x="652165" y="161100"/>
                  <a:pt x="627578" y="144382"/>
                  <a:pt x="603504" y="137160"/>
                </a:cubicBezTo>
                <a:cubicBezTo>
                  <a:pt x="407681" y="78413"/>
                  <a:pt x="576592" y="108866"/>
                  <a:pt x="310896" y="82296"/>
                </a:cubicBezTo>
                <a:cubicBezTo>
                  <a:pt x="109819" y="102404"/>
                  <a:pt x="0" y="0"/>
                  <a:pt x="128016" y="155448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213547" y="3063240"/>
            <a:ext cx="2103120" cy="1097280"/>
          </a:xfrm>
          <a:custGeom>
            <a:avLst/>
            <a:gdLst>
              <a:gd name="connsiteX0" fmla="*/ 128016 w 2336849"/>
              <a:gd name="connsiteY0" fmla="*/ 155448 h 1305026"/>
              <a:gd name="connsiteX1" fmla="*/ 1078992 w 2336849"/>
              <a:gd name="connsiteY1" fmla="*/ 1014984 h 1305026"/>
              <a:gd name="connsiteX2" fmla="*/ 1097280 w 2336849"/>
              <a:gd name="connsiteY2" fmla="*/ 1143000 h 1305026"/>
              <a:gd name="connsiteX3" fmla="*/ 1280160 w 2336849"/>
              <a:gd name="connsiteY3" fmla="*/ 1289304 h 1305026"/>
              <a:gd name="connsiteX4" fmla="*/ 1554480 w 2336849"/>
              <a:gd name="connsiteY4" fmla="*/ 1197864 h 1305026"/>
              <a:gd name="connsiteX5" fmla="*/ 1645920 w 2336849"/>
              <a:gd name="connsiteY5" fmla="*/ 1161288 h 1305026"/>
              <a:gd name="connsiteX6" fmla="*/ 1700784 w 2336849"/>
              <a:gd name="connsiteY6" fmla="*/ 1143000 h 1305026"/>
              <a:gd name="connsiteX7" fmla="*/ 1810512 w 2336849"/>
              <a:gd name="connsiteY7" fmla="*/ 1069848 h 1305026"/>
              <a:gd name="connsiteX8" fmla="*/ 1865376 w 2336849"/>
              <a:gd name="connsiteY8" fmla="*/ 1014984 h 1305026"/>
              <a:gd name="connsiteX9" fmla="*/ 2029968 w 2336849"/>
              <a:gd name="connsiteY9" fmla="*/ 923544 h 1305026"/>
              <a:gd name="connsiteX10" fmla="*/ 2103120 w 2336849"/>
              <a:gd name="connsiteY10" fmla="*/ 868680 h 1305026"/>
              <a:gd name="connsiteX11" fmla="*/ 2176272 w 2336849"/>
              <a:gd name="connsiteY11" fmla="*/ 832104 h 1305026"/>
              <a:gd name="connsiteX12" fmla="*/ 2286000 w 2336849"/>
              <a:gd name="connsiteY12" fmla="*/ 758952 h 1305026"/>
              <a:gd name="connsiteX13" fmla="*/ 2322576 w 2336849"/>
              <a:gd name="connsiteY13" fmla="*/ 704088 h 1305026"/>
              <a:gd name="connsiteX14" fmla="*/ 2304288 w 2336849"/>
              <a:gd name="connsiteY14" fmla="*/ 301752 h 1305026"/>
              <a:gd name="connsiteX15" fmla="*/ 2212848 w 2336849"/>
              <a:gd name="connsiteY15" fmla="*/ 265176 h 1305026"/>
              <a:gd name="connsiteX16" fmla="*/ 2011680 w 2336849"/>
              <a:gd name="connsiteY16" fmla="*/ 210312 h 1305026"/>
              <a:gd name="connsiteX17" fmla="*/ 1901952 w 2336849"/>
              <a:gd name="connsiteY17" fmla="*/ 173736 h 1305026"/>
              <a:gd name="connsiteX18" fmla="*/ 1536192 w 2336849"/>
              <a:gd name="connsiteY18" fmla="*/ 100584 h 1305026"/>
              <a:gd name="connsiteX19" fmla="*/ 1426464 w 2336849"/>
              <a:gd name="connsiteY19" fmla="*/ 64008 h 1305026"/>
              <a:gd name="connsiteX20" fmla="*/ 841248 w 2336849"/>
              <a:gd name="connsiteY20" fmla="*/ 82296 h 1305026"/>
              <a:gd name="connsiteX21" fmla="*/ 676656 w 2336849"/>
              <a:gd name="connsiteY21" fmla="*/ 155448 h 1305026"/>
              <a:gd name="connsiteX22" fmla="*/ 603504 w 2336849"/>
              <a:gd name="connsiteY22" fmla="*/ 137160 h 1305026"/>
              <a:gd name="connsiteX23" fmla="*/ 310896 w 2336849"/>
              <a:gd name="connsiteY23" fmla="*/ 82296 h 1305026"/>
              <a:gd name="connsiteX24" fmla="*/ 128016 w 2336849"/>
              <a:gd name="connsiteY24" fmla="*/ 155448 h 130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49" h="1305026">
                <a:moveTo>
                  <a:pt x="128016" y="155448"/>
                </a:moveTo>
                <a:cubicBezTo>
                  <a:pt x="256032" y="310896"/>
                  <a:pt x="779692" y="710037"/>
                  <a:pt x="1078992" y="1014984"/>
                </a:cubicBezTo>
                <a:cubicBezTo>
                  <a:pt x="1109186" y="1045748"/>
                  <a:pt x="1075894" y="1105574"/>
                  <a:pt x="1097280" y="1143000"/>
                </a:cubicBezTo>
                <a:cubicBezTo>
                  <a:pt x="1163937" y="1259651"/>
                  <a:pt x="1192000" y="1259917"/>
                  <a:pt x="1280160" y="1289304"/>
                </a:cubicBezTo>
                <a:cubicBezTo>
                  <a:pt x="1485967" y="1206981"/>
                  <a:pt x="1232995" y="1305026"/>
                  <a:pt x="1554480" y="1197864"/>
                </a:cubicBezTo>
                <a:cubicBezTo>
                  <a:pt x="1585623" y="1187483"/>
                  <a:pt x="1615182" y="1172815"/>
                  <a:pt x="1645920" y="1161288"/>
                </a:cubicBezTo>
                <a:cubicBezTo>
                  <a:pt x="1663970" y="1154519"/>
                  <a:pt x="1683933" y="1152362"/>
                  <a:pt x="1700784" y="1143000"/>
                </a:cubicBezTo>
                <a:cubicBezTo>
                  <a:pt x="1739211" y="1121652"/>
                  <a:pt x="1779428" y="1100932"/>
                  <a:pt x="1810512" y="1069848"/>
                </a:cubicBezTo>
                <a:cubicBezTo>
                  <a:pt x="1828800" y="1051560"/>
                  <a:pt x="1843857" y="1029330"/>
                  <a:pt x="1865376" y="1014984"/>
                </a:cubicBezTo>
                <a:cubicBezTo>
                  <a:pt x="1917597" y="980170"/>
                  <a:pt x="1976516" y="956437"/>
                  <a:pt x="2029968" y="923544"/>
                </a:cubicBezTo>
                <a:cubicBezTo>
                  <a:pt x="2055927" y="907570"/>
                  <a:pt x="2077273" y="884834"/>
                  <a:pt x="2103120" y="868680"/>
                </a:cubicBezTo>
                <a:cubicBezTo>
                  <a:pt x="2126238" y="854231"/>
                  <a:pt x="2152895" y="846130"/>
                  <a:pt x="2176272" y="832104"/>
                </a:cubicBezTo>
                <a:cubicBezTo>
                  <a:pt x="2213966" y="809487"/>
                  <a:pt x="2286000" y="758952"/>
                  <a:pt x="2286000" y="758952"/>
                </a:cubicBezTo>
                <a:cubicBezTo>
                  <a:pt x="2298192" y="740664"/>
                  <a:pt x="2321698" y="726050"/>
                  <a:pt x="2322576" y="704088"/>
                </a:cubicBezTo>
                <a:cubicBezTo>
                  <a:pt x="2327942" y="569945"/>
                  <a:pt x="2336849" y="431994"/>
                  <a:pt x="2304288" y="301752"/>
                </a:cubicBezTo>
                <a:cubicBezTo>
                  <a:pt x="2296326" y="269904"/>
                  <a:pt x="2243991" y="275557"/>
                  <a:pt x="2212848" y="265176"/>
                </a:cubicBezTo>
                <a:cubicBezTo>
                  <a:pt x="1970293" y="184324"/>
                  <a:pt x="2179069" y="260529"/>
                  <a:pt x="2011680" y="210312"/>
                </a:cubicBezTo>
                <a:cubicBezTo>
                  <a:pt x="1974751" y="199233"/>
                  <a:pt x="1938528" y="185928"/>
                  <a:pt x="1901952" y="173736"/>
                </a:cubicBezTo>
                <a:cubicBezTo>
                  <a:pt x="1766774" y="38558"/>
                  <a:pt x="1900636" y="148120"/>
                  <a:pt x="1536192" y="100584"/>
                </a:cubicBezTo>
                <a:cubicBezTo>
                  <a:pt x="1497961" y="95597"/>
                  <a:pt x="1426464" y="64008"/>
                  <a:pt x="1426464" y="64008"/>
                </a:cubicBezTo>
                <a:cubicBezTo>
                  <a:pt x="1231392" y="70104"/>
                  <a:pt x="1034980" y="58670"/>
                  <a:pt x="841248" y="82296"/>
                </a:cubicBezTo>
                <a:cubicBezTo>
                  <a:pt x="781651" y="89564"/>
                  <a:pt x="735157" y="141948"/>
                  <a:pt x="676656" y="155448"/>
                </a:cubicBezTo>
                <a:cubicBezTo>
                  <a:pt x="652165" y="161100"/>
                  <a:pt x="627578" y="144382"/>
                  <a:pt x="603504" y="137160"/>
                </a:cubicBezTo>
                <a:cubicBezTo>
                  <a:pt x="407681" y="78413"/>
                  <a:pt x="576592" y="108866"/>
                  <a:pt x="310896" y="82296"/>
                </a:cubicBezTo>
                <a:cubicBezTo>
                  <a:pt x="109819" y="102404"/>
                  <a:pt x="0" y="0"/>
                  <a:pt x="128016" y="155448"/>
                </a:cubicBezTo>
                <a:close/>
              </a:path>
            </a:pathLst>
          </a:custGeom>
          <a:solidFill>
            <a:srgbClr val="0070C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Lake</a:t>
            </a:r>
          </a:p>
        </p:txBody>
      </p:sp>
      <p:cxnSp>
        <p:nvCxnSpPr>
          <p:cNvPr id="20" name="Straight Arrow Connector 19"/>
          <p:cNvCxnSpPr>
            <a:stCxn id="13" idx="14"/>
          </p:cNvCxnSpPr>
          <p:nvPr/>
        </p:nvCxnSpPr>
        <p:spPr bwMode="auto">
          <a:xfrm>
            <a:off x="4365436" y="3273552"/>
            <a:ext cx="515111" cy="182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800600" y="3043535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Buffer outside</a:t>
            </a:r>
            <a:endParaRPr lang="en-US" dirty="0">
              <a:latin typeface="+mn-lt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2560884" y="5120640"/>
            <a:ext cx="2103120" cy="1097280"/>
          </a:xfrm>
          <a:custGeom>
            <a:avLst/>
            <a:gdLst>
              <a:gd name="connsiteX0" fmla="*/ 128016 w 2336849"/>
              <a:gd name="connsiteY0" fmla="*/ 155448 h 1305026"/>
              <a:gd name="connsiteX1" fmla="*/ 1078992 w 2336849"/>
              <a:gd name="connsiteY1" fmla="*/ 1014984 h 1305026"/>
              <a:gd name="connsiteX2" fmla="*/ 1097280 w 2336849"/>
              <a:gd name="connsiteY2" fmla="*/ 1143000 h 1305026"/>
              <a:gd name="connsiteX3" fmla="*/ 1280160 w 2336849"/>
              <a:gd name="connsiteY3" fmla="*/ 1289304 h 1305026"/>
              <a:gd name="connsiteX4" fmla="*/ 1554480 w 2336849"/>
              <a:gd name="connsiteY4" fmla="*/ 1197864 h 1305026"/>
              <a:gd name="connsiteX5" fmla="*/ 1645920 w 2336849"/>
              <a:gd name="connsiteY5" fmla="*/ 1161288 h 1305026"/>
              <a:gd name="connsiteX6" fmla="*/ 1700784 w 2336849"/>
              <a:gd name="connsiteY6" fmla="*/ 1143000 h 1305026"/>
              <a:gd name="connsiteX7" fmla="*/ 1810512 w 2336849"/>
              <a:gd name="connsiteY7" fmla="*/ 1069848 h 1305026"/>
              <a:gd name="connsiteX8" fmla="*/ 1865376 w 2336849"/>
              <a:gd name="connsiteY8" fmla="*/ 1014984 h 1305026"/>
              <a:gd name="connsiteX9" fmla="*/ 2029968 w 2336849"/>
              <a:gd name="connsiteY9" fmla="*/ 923544 h 1305026"/>
              <a:gd name="connsiteX10" fmla="*/ 2103120 w 2336849"/>
              <a:gd name="connsiteY10" fmla="*/ 868680 h 1305026"/>
              <a:gd name="connsiteX11" fmla="*/ 2176272 w 2336849"/>
              <a:gd name="connsiteY11" fmla="*/ 832104 h 1305026"/>
              <a:gd name="connsiteX12" fmla="*/ 2286000 w 2336849"/>
              <a:gd name="connsiteY12" fmla="*/ 758952 h 1305026"/>
              <a:gd name="connsiteX13" fmla="*/ 2322576 w 2336849"/>
              <a:gd name="connsiteY13" fmla="*/ 704088 h 1305026"/>
              <a:gd name="connsiteX14" fmla="*/ 2304288 w 2336849"/>
              <a:gd name="connsiteY14" fmla="*/ 301752 h 1305026"/>
              <a:gd name="connsiteX15" fmla="*/ 2212848 w 2336849"/>
              <a:gd name="connsiteY15" fmla="*/ 265176 h 1305026"/>
              <a:gd name="connsiteX16" fmla="*/ 2011680 w 2336849"/>
              <a:gd name="connsiteY16" fmla="*/ 210312 h 1305026"/>
              <a:gd name="connsiteX17" fmla="*/ 1901952 w 2336849"/>
              <a:gd name="connsiteY17" fmla="*/ 173736 h 1305026"/>
              <a:gd name="connsiteX18" fmla="*/ 1536192 w 2336849"/>
              <a:gd name="connsiteY18" fmla="*/ 100584 h 1305026"/>
              <a:gd name="connsiteX19" fmla="*/ 1426464 w 2336849"/>
              <a:gd name="connsiteY19" fmla="*/ 64008 h 1305026"/>
              <a:gd name="connsiteX20" fmla="*/ 841248 w 2336849"/>
              <a:gd name="connsiteY20" fmla="*/ 82296 h 1305026"/>
              <a:gd name="connsiteX21" fmla="*/ 676656 w 2336849"/>
              <a:gd name="connsiteY21" fmla="*/ 155448 h 1305026"/>
              <a:gd name="connsiteX22" fmla="*/ 603504 w 2336849"/>
              <a:gd name="connsiteY22" fmla="*/ 137160 h 1305026"/>
              <a:gd name="connsiteX23" fmla="*/ 310896 w 2336849"/>
              <a:gd name="connsiteY23" fmla="*/ 82296 h 1305026"/>
              <a:gd name="connsiteX24" fmla="*/ 128016 w 2336849"/>
              <a:gd name="connsiteY24" fmla="*/ 155448 h 130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49" h="1305026">
                <a:moveTo>
                  <a:pt x="128016" y="155448"/>
                </a:moveTo>
                <a:cubicBezTo>
                  <a:pt x="256032" y="310896"/>
                  <a:pt x="779692" y="710037"/>
                  <a:pt x="1078992" y="1014984"/>
                </a:cubicBezTo>
                <a:cubicBezTo>
                  <a:pt x="1109186" y="1045748"/>
                  <a:pt x="1075894" y="1105574"/>
                  <a:pt x="1097280" y="1143000"/>
                </a:cubicBezTo>
                <a:cubicBezTo>
                  <a:pt x="1163937" y="1259651"/>
                  <a:pt x="1192000" y="1259917"/>
                  <a:pt x="1280160" y="1289304"/>
                </a:cubicBezTo>
                <a:cubicBezTo>
                  <a:pt x="1485967" y="1206981"/>
                  <a:pt x="1232995" y="1305026"/>
                  <a:pt x="1554480" y="1197864"/>
                </a:cubicBezTo>
                <a:cubicBezTo>
                  <a:pt x="1585623" y="1187483"/>
                  <a:pt x="1615182" y="1172815"/>
                  <a:pt x="1645920" y="1161288"/>
                </a:cubicBezTo>
                <a:cubicBezTo>
                  <a:pt x="1663970" y="1154519"/>
                  <a:pt x="1683933" y="1152362"/>
                  <a:pt x="1700784" y="1143000"/>
                </a:cubicBezTo>
                <a:cubicBezTo>
                  <a:pt x="1739211" y="1121652"/>
                  <a:pt x="1779428" y="1100932"/>
                  <a:pt x="1810512" y="1069848"/>
                </a:cubicBezTo>
                <a:cubicBezTo>
                  <a:pt x="1828800" y="1051560"/>
                  <a:pt x="1843857" y="1029330"/>
                  <a:pt x="1865376" y="1014984"/>
                </a:cubicBezTo>
                <a:cubicBezTo>
                  <a:pt x="1917597" y="980170"/>
                  <a:pt x="1976516" y="956437"/>
                  <a:pt x="2029968" y="923544"/>
                </a:cubicBezTo>
                <a:cubicBezTo>
                  <a:pt x="2055927" y="907570"/>
                  <a:pt x="2077273" y="884834"/>
                  <a:pt x="2103120" y="868680"/>
                </a:cubicBezTo>
                <a:cubicBezTo>
                  <a:pt x="2126238" y="854231"/>
                  <a:pt x="2152895" y="846130"/>
                  <a:pt x="2176272" y="832104"/>
                </a:cubicBezTo>
                <a:cubicBezTo>
                  <a:pt x="2213966" y="809487"/>
                  <a:pt x="2286000" y="758952"/>
                  <a:pt x="2286000" y="758952"/>
                </a:cubicBezTo>
                <a:cubicBezTo>
                  <a:pt x="2298192" y="740664"/>
                  <a:pt x="2321698" y="726050"/>
                  <a:pt x="2322576" y="704088"/>
                </a:cubicBezTo>
                <a:cubicBezTo>
                  <a:pt x="2327942" y="569945"/>
                  <a:pt x="2336849" y="431994"/>
                  <a:pt x="2304288" y="301752"/>
                </a:cubicBezTo>
                <a:cubicBezTo>
                  <a:pt x="2296326" y="269904"/>
                  <a:pt x="2243991" y="275557"/>
                  <a:pt x="2212848" y="265176"/>
                </a:cubicBezTo>
                <a:cubicBezTo>
                  <a:pt x="1970293" y="184324"/>
                  <a:pt x="2179069" y="260529"/>
                  <a:pt x="2011680" y="210312"/>
                </a:cubicBezTo>
                <a:cubicBezTo>
                  <a:pt x="1974751" y="199233"/>
                  <a:pt x="1938528" y="185928"/>
                  <a:pt x="1901952" y="173736"/>
                </a:cubicBezTo>
                <a:cubicBezTo>
                  <a:pt x="1766774" y="38558"/>
                  <a:pt x="1900636" y="148120"/>
                  <a:pt x="1536192" y="100584"/>
                </a:cubicBezTo>
                <a:cubicBezTo>
                  <a:pt x="1497961" y="95597"/>
                  <a:pt x="1426464" y="64008"/>
                  <a:pt x="1426464" y="64008"/>
                </a:cubicBezTo>
                <a:cubicBezTo>
                  <a:pt x="1231392" y="70104"/>
                  <a:pt x="1034980" y="58670"/>
                  <a:pt x="841248" y="82296"/>
                </a:cubicBezTo>
                <a:cubicBezTo>
                  <a:pt x="781651" y="89564"/>
                  <a:pt x="735157" y="141948"/>
                  <a:pt x="676656" y="155448"/>
                </a:cubicBezTo>
                <a:cubicBezTo>
                  <a:pt x="652165" y="161100"/>
                  <a:pt x="627578" y="144382"/>
                  <a:pt x="603504" y="137160"/>
                </a:cubicBezTo>
                <a:cubicBezTo>
                  <a:pt x="407681" y="78413"/>
                  <a:pt x="576592" y="108866"/>
                  <a:pt x="310896" y="82296"/>
                </a:cubicBezTo>
                <a:cubicBezTo>
                  <a:pt x="109819" y="102404"/>
                  <a:pt x="0" y="0"/>
                  <a:pt x="128016" y="155448"/>
                </a:cubicBezTo>
                <a:close/>
              </a:path>
            </a:pathLst>
          </a:custGeom>
          <a:solidFill>
            <a:srgbClr val="0070C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Lake</a:t>
            </a:r>
          </a:p>
        </p:txBody>
      </p:sp>
      <p:sp>
        <p:nvSpPr>
          <p:cNvPr id="27" name="Freeform 26"/>
          <p:cNvSpPr/>
          <p:nvPr/>
        </p:nvSpPr>
        <p:spPr bwMode="auto">
          <a:xfrm>
            <a:off x="2841300" y="5291328"/>
            <a:ext cx="1737360" cy="731520"/>
          </a:xfrm>
          <a:custGeom>
            <a:avLst/>
            <a:gdLst>
              <a:gd name="connsiteX0" fmla="*/ 128016 w 2336849"/>
              <a:gd name="connsiteY0" fmla="*/ 155448 h 1305026"/>
              <a:gd name="connsiteX1" fmla="*/ 1078992 w 2336849"/>
              <a:gd name="connsiteY1" fmla="*/ 1014984 h 1305026"/>
              <a:gd name="connsiteX2" fmla="*/ 1097280 w 2336849"/>
              <a:gd name="connsiteY2" fmla="*/ 1143000 h 1305026"/>
              <a:gd name="connsiteX3" fmla="*/ 1280160 w 2336849"/>
              <a:gd name="connsiteY3" fmla="*/ 1289304 h 1305026"/>
              <a:gd name="connsiteX4" fmla="*/ 1554480 w 2336849"/>
              <a:gd name="connsiteY4" fmla="*/ 1197864 h 1305026"/>
              <a:gd name="connsiteX5" fmla="*/ 1645920 w 2336849"/>
              <a:gd name="connsiteY5" fmla="*/ 1161288 h 1305026"/>
              <a:gd name="connsiteX6" fmla="*/ 1700784 w 2336849"/>
              <a:gd name="connsiteY6" fmla="*/ 1143000 h 1305026"/>
              <a:gd name="connsiteX7" fmla="*/ 1810512 w 2336849"/>
              <a:gd name="connsiteY7" fmla="*/ 1069848 h 1305026"/>
              <a:gd name="connsiteX8" fmla="*/ 1865376 w 2336849"/>
              <a:gd name="connsiteY8" fmla="*/ 1014984 h 1305026"/>
              <a:gd name="connsiteX9" fmla="*/ 2029968 w 2336849"/>
              <a:gd name="connsiteY9" fmla="*/ 923544 h 1305026"/>
              <a:gd name="connsiteX10" fmla="*/ 2103120 w 2336849"/>
              <a:gd name="connsiteY10" fmla="*/ 868680 h 1305026"/>
              <a:gd name="connsiteX11" fmla="*/ 2176272 w 2336849"/>
              <a:gd name="connsiteY11" fmla="*/ 832104 h 1305026"/>
              <a:gd name="connsiteX12" fmla="*/ 2286000 w 2336849"/>
              <a:gd name="connsiteY12" fmla="*/ 758952 h 1305026"/>
              <a:gd name="connsiteX13" fmla="*/ 2322576 w 2336849"/>
              <a:gd name="connsiteY13" fmla="*/ 704088 h 1305026"/>
              <a:gd name="connsiteX14" fmla="*/ 2304288 w 2336849"/>
              <a:gd name="connsiteY14" fmla="*/ 301752 h 1305026"/>
              <a:gd name="connsiteX15" fmla="*/ 2212848 w 2336849"/>
              <a:gd name="connsiteY15" fmla="*/ 265176 h 1305026"/>
              <a:gd name="connsiteX16" fmla="*/ 2011680 w 2336849"/>
              <a:gd name="connsiteY16" fmla="*/ 210312 h 1305026"/>
              <a:gd name="connsiteX17" fmla="*/ 1901952 w 2336849"/>
              <a:gd name="connsiteY17" fmla="*/ 173736 h 1305026"/>
              <a:gd name="connsiteX18" fmla="*/ 1536192 w 2336849"/>
              <a:gd name="connsiteY18" fmla="*/ 100584 h 1305026"/>
              <a:gd name="connsiteX19" fmla="*/ 1426464 w 2336849"/>
              <a:gd name="connsiteY19" fmla="*/ 64008 h 1305026"/>
              <a:gd name="connsiteX20" fmla="*/ 841248 w 2336849"/>
              <a:gd name="connsiteY20" fmla="*/ 82296 h 1305026"/>
              <a:gd name="connsiteX21" fmla="*/ 676656 w 2336849"/>
              <a:gd name="connsiteY21" fmla="*/ 155448 h 1305026"/>
              <a:gd name="connsiteX22" fmla="*/ 603504 w 2336849"/>
              <a:gd name="connsiteY22" fmla="*/ 137160 h 1305026"/>
              <a:gd name="connsiteX23" fmla="*/ 310896 w 2336849"/>
              <a:gd name="connsiteY23" fmla="*/ 82296 h 1305026"/>
              <a:gd name="connsiteX24" fmla="*/ 128016 w 2336849"/>
              <a:gd name="connsiteY24" fmla="*/ 155448 h 130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49" h="1305026">
                <a:moveTo>
                  <a:pt x="128016" y="155448"/>
                </a:moveTo>
                <a:cubicBezTo>
                  <a:pt x="256032" y="310896"/>
                  <a:pt x="779692" y="710037"/>
                  <a:pt x="1078992" y="1014984"/>
                </a:cubicBezTo>
                <a:cubicBezTo>
                  <a:pt x="1109186" y="1045748"/>
                  <a:pt x="1075894" y="1105574"/>
                  <a:pt x="1097280" y="1143000"/>
                </a:cubicBezTo>
                <a:cubicBezTo>
                  <a:pt x="1163937" y="1259651"/>
                  <a:pt x="1192000" y="1259917"/>
                  <a:pt x="1280160" y="1289304"/>
                </a:cubicBezTo>
                <a:cubicBezTo>
                  <a:pt x="1485967" y="1206981"/>
                  <a:pt x="1232995" y="1305026"/>
                  <a:pt x="1554480" y="1197864"/>
                </a:cubicBezTo>
                <a:cubicBezTo>
                  <a:pt x="1585623" y="1187483"/>
                  <a:pt x="1615182" y="1172815"/>
                  <a:pt x="1645920" y="1161288"/>
                </a:cubicBezTo>
                <a:cubicBezTo>
                  <a:pt x="1663970" y="1154519"/>
                  <a:pt x="1683933" y="1152362"/>
                  <a:pt x="1700784" y="1143000"/>
                </a:cubicBezTo>
                <a:cubicBezTo>
                  <a:pt x="1739211" y="1121652"/>
                  <a:pt x="1779428" y="1100932"/>
                  <a:pt x="1810512" y="1069848"/>
                </a:cubicBezTo>
                <a:cubicBezTo>
                  <a:pt x="1828800" y="1051560"/>
                  <a:pt x="1843857" y="1029330"/>
                  <a:pt x="1865376" y="1014984"/>
                </a:cubicBezTo>
                <a:cubicBezTo>
                  <a:pt x="1917597" y="980170"/>
                  <a:pt x="1976516" y="956437"/>
                  <a:pt x="2029968" y="923544"/>
                </a:cubicBezTo>
                <a:cubicBezTo>
                  <a:pt x="2055927" y="907570"/>
                  <a:pt x="2077273" y="884834"/>
                  <a:pt x="2103120" y="868680"/>
                </a:cubicBezTo>
                <a:cubicBezTo>
                  <a:pt x="2126238" y="854231"/>
                  <a:pt x="2152895" y="846130"/>
                  <a:pt x="2176272" y="832104"/>
                </a:cubicBezTo>
                <a:cubicBezTo>
                  <a:pt x="2213966" y="809487"/>
                  <a:pt x="2286000" y="758952"/>
                  <a:pt x="2286000" y="758952"/>
                </a:cubicBezTo>
                <a:cubicBezTo>
                  <a:pt x="2298192" y="740664"/>
                  <a:pt x="2321698" y="726050"/>
                  <a:pt x="2322576" y="704088"/>
                </a:cubicBezTo>
                <a:cubicBezTo>
                  <a:pt x="2327942" y="569945"/>
                  <a:pt x="2336849" y="431994"/>
                  <a:pt x="2304288" y="301752"/>
                </a:cubicBezTo>
                <a:cubicBezTo>
                  <a:pt x="2296326" y="269904"/>
                  <a:pt x="2243991" y="275557"/>
                  <a:pt x="2212848" y="265176"/>
                </a:cubicBezTo>
                <a:cubicBezTo>
                  <a:pt x="1970293" y="184324"/>
                  <a:pt x="2179069" y="260529"/>
                  <a:pt x="2011680" y="210312"/>
                </a:cubicBezTo>
                <a:cubicBezTo>
                  <a:pt x="1974751" y="199233"/>
                  <a:pt x="1938528" y="185928"/>
                  <a:pt x="1901952" y="173736"/>
                </a:cubicBezTo>
                <a:cubicBezTo>
                  <a:pt x="1766774" y="38558"/>
                  <a:pt x="1900636" y="148120"/>
                  <a:pt x="1536192" y="100584"/>
                </a:cubicBezTo>
                <a:cubicBezTo>
                  <a:pt x="1497961" y="95597"/>
                  <a:pt x="1426464" y="64008"/>
                  <a:pt x="1426464" y="64008"/>
                </a:cubicBezTo>
                <a:cubicBezTo>
                  <a:pt x="1231392" y="70104"/>
                  <a:pt x="1034980" y="58670"/>
                  <a:pt x="841248" y="82296"/>
                </a:cubicBezTo>
                <a:cubicBezTo>
                  <a:pt x="781651" y="89564"/>
                  <a:pt x="735157" y="141948"/>
                  <a:pt x="676656" y="155448"/>
                </a:cubicBezTo>
                <a:cubicBezTo>
                  <a:pt x="652165" y="161100"/>
                  <a:pt x="627578" y="144382"/>
                  <a:pt x="603504" y="137160"/>
                </a:cubicBezTo>
                <a:cubicBezTo>
                  <a:pt x="407681" y="78413"/>
                  <a:pt x="576592" y="108866"/>
                  <a:pt x="310896" y="82296"/>
                </a:cubicBezTo>
                <a:cubicBezTo>
                  <a:pt x="109819" y="102404"/>
                  <a:pt x="0" y="0"/>
                  <a:pt x="128016" y="155448"/>
                </a:cubicBezTo>
                <a:close/>
              </a:path>
            </a:pathLst>
          </a:custGeom>
          <a:solidFill>
            <a:srgbClr val="00206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>
            <a:endCxn id="29" idx="1"/>
          </p:cNvCxnSpPr>
          <p:nvPr/>
        </p:nvCxnSpPr>
        <p:spPr bwMode="auto">
          <a:xfrm>
            <a:off x="4081137" y="5724626"/>
            <a:ext cx="896111" cy="3787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977248" y="5872561"/>
            <a:ext cx="2005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Inside buffer</a:t>
            </a:r>
            <a:endParaRPr lang="en-US" dirty="0">
              <a:latin typeface="+mn-lt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rot="10800000" flipV="1">
            <a:off x="2404737" y="5648424"/>
            <a:ext cx="838204" cy="762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600065" y="5535650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Lake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09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for report on country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report on country</Template>
  <TotalTime>2352</TotalTime>
  <Words>1960</Words>
  <Application>Microsoft Office PowerPoint</Application>
  <PresentationFormat>On-screen Show (4:3)</PresentationFormat>
  <Paragraphs>456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Presentation for report on country</vt:lpstr>
      <vt:lpstr>GEO 241: Geographic Information Systems I</vt:lpstr>
      <vt:lpstr>ArcGIS Software</vt:lpstr>
      <vt:lpstr>ArcGIS Software</vt:lpstr>
      <vt:lpstr>Buffer Analysis</vt:lpstr>
      <vt:lpstr>Buffer Analysis (Contd.)</vt:lpstr>
      <vt:lpstr>Buffer Analysis (Contd.)</vt:lpstr>
      <vt:lpstr>Buffer Analysis (Contd.)</vt:lpstr>
      <vt:lpstr>Buffer Analysis (Contd.)</vt:lpstr>
      <vt:lpstr>Buffer Analysis (Contd.)</vt:lpstr>
      <vt:lpstr>Buffer Analysis (Contd.)</vt:lpstr>
      <vt:lpstr>Buffer Analysis (Contd.)</vt:lpstr>
      <vt:lpstr>Buffer Analysis (Contd.)</vt:lpstr>
      <vt:lpstr>Buffer Analysis (Contd.)</vt:lpstr>
      <vt:lpstr>Buffer Analysis (Contd.)</vt:lpstr>
      <vt:lpstr>Buffer Analysis (Contd.)</vt:lpstr>
      <vt:lpstr>Working with Address Level Data</vt:lpstr>
      <vt:lpstr>Working with Address Level Data</vt:lpstr>
      <vt:lpstr>Working with Address Level Data</vt:lpstr>
      <vt:lpstr>Geocoding</vt:lpstr>
      <vt:lpstr>Geocoding</vt:lpstr>
      <vt:lpstr>Geocoding</vt:lpstr>
      <vt:lpstr>Geocoding</vt:lpstr>
      <vt:lpstr>Geocoding</vt:lpstr>
      <vt:lpstr>Geocoding</vt:lpstr>
      <vt:lpstr>Geocoding</vt:lpstr>
      <vt:lpstr>Geocoding</vt:lpstr>
      <vt:lpstr>Geocoding</vt:lpstr>
      <vt:lpstr>Geocoding</vt:lpstr>
      <vt:lpstr>Geocoding</vt:lpstr>
      <vt:lpstr>Geocoding</vt:lpstr>
      <vt:lpstr>Geocoding</vt:lpstr>
      <vt:lpstr>Lab 6</vt:lpstr>
      <vt:lpstr>Next Week (Week 8) – IMPORTANT!!!</vt:lpstr>
    </vt:vector>
  </TitlesOfParts>
  <Manager/>
  <Company>DePaul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Your Country</dc:title>
  <dc:subject/>
  <dc:creator>Gulasingam, Nandhini</dc:creator>
  <cp:keywords/>
  <dc:description/>
  <cp:lastModifiedBy>DePaul University</cp:lastModifiedBy>
  <cp:revision>264</cp:revision>
  <cp:lastPrinted>1601-01-01T00:00:00Z</cp:lastPrinted>
  <dcterms:created xsi:type="dcterms:W3CDTF">2009-08-03T17:32:32Z</dcterms:created>
  <dcterms:modified xsi:type="dcterms:W3CDTF">2012-10-17T20:54:02Z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TC010183711033</vt:lpwstr>
  </property>
</Properties>
</file>