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1" r:id="rId3"/>
    <p:sldId id="350" r:id="rId4"/>
    <p:sldId id="322" r:id="rId5"/>
    <p:sldId id="339" r:id="rId6"/>
    <p:sldId id="340" r:id="rId7"/>
    <p:sldId id="349" r:id="rId8"/>
    <p:sldId id="352" r:id="rId9"/>
    <p:sldId id="353" r:id="rId10"/>
    <p:sldId id="354" r:id="rId11"/>
    <p:sldId id="355" r:id="rId12"/>
    <p:sldId id="290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19" r:id="rId34"/>
    <p:sldId id="320" r:id="rId35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C44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5882" autoAdjust="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2" y="-84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1B03-A47C-4D33-A9D9-6BF3CF6B5F45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43366-C46F-4FA9-864A-06C26CD24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FF4380A-DBF7-46BD-BD24-1CF26FAB5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380A-DBF7-46BD-BD24-1CF26FAB5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17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 2009 Nandhini Gulasingam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dirty="0" smtClean="0"/>
              <a:t>Copyright ©  2009 </a:t>
            </a:r>
            <a:r>
              <a:rPr lang="en-US" dirty="0" err="1" smtClean="0"/>
              <a:t>Nandhini</a:t>
            </a:r>
            <a:r>
              <a:rPr lang="en-US" dirty="0" smtClean="0"/>
              <a:t> </a:t>
            </a:r>
            <a:r>
              <a:rPr lang="en-US" dirty="0" err="1" smtClean="0"/>
              <a:t>Gulasingam</a:t>
            </a:r>
            <a:r>
              <a:rPr lang="en-US" dirty="0" smtClean="0"/>
              <a:t>							              </a:t>
            </a:r>
            <a:fld id="{09C955E8-62AF-47AA-9B7A-0F976E6AC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65" r:id="rId4"/>
    <p:sldLayoutId id="2147483664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county-map/illinois.shtml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ne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sus.gov/geo/www/tiger/shp.html" TargetMode="External"/><Relationship Id="rId5" Type="http://schemas.openxmlformats.org/officeDocument/2006/relationships/hyperlink" Target="http://www.cityofchicago.org/city/en/depts/doit/provdrs/gis.html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factfinder2.census.gov/faces/nav/jsf/pages/index.xhtml" TargetMode="External"/><Relationship Id="rId3" Type="http://schemas.openxmlformats.org/officeDocument/2006/relationships/hyperlink" Target="http://www.cagis.uic.edu/demographics/careptreq.html" TargetMode="External"/><Relationship Id="rId7" Type="http://schemas.openxmlformats.org/officeDocument/2006/relationships/hyperlink" Target="http://ihs.depaul.edu/ihs/?q=node/7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covery.gov/Pages/default.aspx" TargetMode="External"/><Relationship Id="rId5" Type="http://schemas.openxmlformats.org/officeDocument/2006/relationships/hyperlink" Target="http://gis.chicagopolice.org/CLEARMap_crime_sums/startPage.htm" TargetMode="External"/><Relationship Id="rId4" Type="http://schemas.openxmlformats.org/officeDocument/2006/relationships/hyperlink" Target="http://www.cityofchicago.org/city/en/depts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3048000"/>
            <a:ext cx="8839201" cy="609600"/>
          </a:xfrm>
        </p:spPr>
        <p:txBody>
          <a:bodyPr/>
          <a:lstStyle/>
          <a:p>
            <a:pPr algn="ctr"/>
            <a:r>
              <a:rPr lang="en-US" sz="2800" b="1" cap="small" dirty="0" smtClean="0"/>
              <a:t>GEO 241: Geographic Information Systems I</a:t>
            </a:r>
            <a:endParaRPr lang="en-US" sz="26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20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Week 8</a:t>
            </a:r>
            <a:r>
              <a:rPr kumimoji="0" lang="en-US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lang="en-US" sz="2000" b="1" noProof="0" dirty="0" smtClean="0">
                <a:latin typeface="+mn-lt"/>
              </a:rPr>
              <a:t>R</a:t>
            </a:r>
            <a:r>
              <a:rPr lang="en-US" sz="2000" b="1" dirty="0" smtClean="0">
                <a:latin typeface="+mn-lt"/>
              </a:rPr>
              <a:t>aster Data Model</a:t>
            </a:r>
          </a:p>
          <a:p>
            <a:pPr algn="l"/>
            <a:r>
              <a:rPr lang="en-US" sz="2000" b="1" dirty="0" smtClean="0">
                <a:latin typeface="+mn-lt"/>
              </a:rPr>
              <a:t>               Geographic Extent and Unit of  Analysis</a:t>
            </a:r>
          </a:p>
          <a:p>
            <a:pPr algn="l"/>
            <a:r>
              <a:rPr lang="en-US" sz="2000" b="1" dirty="0" smtClean="0">
                <a:latin typeface="+mn-lt"/>
              </a:rPr>
              <a:t>               Data Sources</a:t>
            </a:r>
          </a:p>
        </p:txBody>
      </p:sp>
      <p:sp>
        <p:nvSpPr>
          <p:cNvPr id="4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pPr algn="ctr"/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 </a:t>
            </a:r>
            <a:r>
              <a:rPr lang="en-US" sz="800" dirty="0" smtClean="0"/>
              <a:t>	</a:t>
            </a:r>
            <a:endParaRPr lang="en-US" sz="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68529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</a:t>
            </a:r>
            <a:r>
              <a:rPr lang="en-US" sz="2000" dirty="0" smtClean="0"/>
              <a:t> (Contd.)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52550"/>
            <a:ext cx="73818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143000"/>
            <a:ext cx="3733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676400" y="4876800"/>
            <a:ext cx="1524000" cy="12192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 flipH="1" flipV="1">
            <a:off x="1693653" y="1160253"/>
            <a:ext cx="3733800" cy="36992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200400" y="4267200"/>
            <a:ext cx="5943600" cy="1828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410200" y="1143000"/>
            <a:ext cx="3733800" cy="31242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1066800"/>
            <a:ext cx="2903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n-lt"/>
              </a:rPr>
              <a:t>Topographic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68529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</a:t>
            </a:r>
            <a:r>
              <a:rPr lang="en-US" sz="2000" dirty="0" smtClean="0"/>
              <a:t> (Contd.)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304925"/>
            <a:ext cx="75247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01978" y="1066800"/>
            <a:ext cx="3664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n-lt"/>
              </a:rPr>
              <a:t>Bing Maps Road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3000" dirty="0" smtClean="0"/>
              <a:t>Geographic Extent and Unit of Analysis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What is a Geographic Extent?</a:t>
            </a:r>
          </a:p>
          <a:p>
            <a:r>
              <a:rPr lang="en-US" sz="3000" dirty="0" smtClean="0"/>
              <a:t>It is the p</a:t>
            </a:r>
            <a:r>
              <a:rPr lang="en-US" sz="2800" dirty="0" smtClean="0"/>
              <a:t>roject area or study area boundary </a:t>
            </a:r>
          </a:p>
          <a:p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What is a Unit of Analysis?</a:t>
            </a:r>
          </a:p>
          <a:p>
            <a:r>
              <a:rPr lang="en-US" sz="2800" dirty="0" smtClean="0"/>
              <a:t>It is the units by which the data is reported or gathered</a:t>
            </a:r>
          </a:p>
          <a:p>
            <a:r>
              <a:rPr lang="en-US" sz="2800" dirty="0" smtClean="0"/>
              <a:t>It is a smaller geographic unit (sub geography)</a:t>
            </a:r>
          </a:p>
          <a:p>
            <a:endParaRPr lang="en-US" sz="2800" dirty="0" smtClean="0"/>
          </a:p>
          <a:p>
            <a:pPr>
              <a:buNone/>
            </a:pPr>
            <a:endParaRPr lang="en-US" sz="30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 World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0" name="Picture 2" descr="http://www.travelaid.org.uk/flag/world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390571" cy="2286000"/>
          </a:xfrm>
          <a:prstGeom prst="rect">
            <a:avLst/>
          </a:prstGeom>
          <a:noFill/>
        </p:spPr>
      </p:pic>
      <p:pic>
        <p:nvPicPr>
          <p:cNvPr id="2054" name="Picture 6" descr="World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36527"/>
            <a:ext cx="4495800" cy="332127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" y="56167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Geographic Extent: World</a:t>
            </a:r>
          </a:p>
          <a:p>
            <a:pPr algn="l"/>
            <a:r>
              <a:rPr lang="en-US" sz="2000" dirty="0" smtClean="0">
                <a:latin typeface="+mn-lt"/>
              </a:rPr>
              <a:t>Unit of Analysis: Continent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55626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Geographic Extent: World</a:t>
            </a:r>
          </a:p>
          <a:p>
            <a:pPr algn="l"/>
            <a:r>
              <a:rPr lang="en-US" sz="2000" dirty="0" smtClean="0">
                <a:latin typeface="+mn-lt"/>
              </a:rPr>
              <a:t>Unit of </a:t>
            </a:r>
            <a:r>
              <a:rPr lang="en-US" sz="2000" dirty="0" smtClean="0"/>
              <a:t>Analysis </a:t>
            </a:r>
            <a:r>
              <a:rPr lang="en-US" sz="2000" dirty="0" smtClean="0">
                <a:latin typeface="+mn-lt"/>
              </a:rPr>
              <a:t>: Country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8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USA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676775" y="5105400"/>
            <a:ext cx="3933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Geographic Extent: U.S.A</a:t>
            </a:r>
          </a:p>
          <a:p>
            <a:pPr algn="l"/>
            <a:r>
              <a:rPr lang="en-US" sz="2000" dirty="0" smtClean="0">
                <a:latin typeface="+mn-lt"/>
              </a:rPr>
              <a:t>Unit of Analysis: State</a:t>
            </a:r>
            <a:endParaRPr lang="en-US" sz="2000" dirty="0">
              <a:latin typeface="+mn-lt"/>
            </a:endParaRPr>
          </a:p>
        </p:txBody>
      </p:sp>
      <p:pic>
        <p:nvPicPr>
          <p:cNvPr id="46082" name="Picture 2" descr="usa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191000" cy="2625133"/>
          </a:xfrm>
          <a:prstGeom prst="rect">
            <a:avLst/>
          </a:prstGeom>
          <a:noFill/>
        </p:spPr>
      </p:pic>
      <p:pic>
        <p:nvPicPr>
          <p:cNvPr id="46084" name="Picture 4" descr="Map of the U.S. reg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3894556" cy="2590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8600" y="5105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Geographic Extent: U.S.A</a:t>
            </a:r>
          </a:p>
          <a:p>
            <a:pPr algn="l"/>
            <a:r>
              <a:rPr lang="en-US" sz="2000" dirty="0" smtClean="0">
                <a:latin typeface="+mn-lt"/>
              </a:rPr>
              <a:t>Unit of Analysis: Region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9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Illinois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0" y="589222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State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County</a:t>
            </a:r>
            <a:endParaRPr lang="en-US" sz="1600" dirty="0">
              <a:latin typeface="+mn-lt"/>
            </a:endParaRPr>
          </a:p>
        </p:txBody>
      </p:sp>
      <p:pic>
        <p:nvPicPr>
          <p:cNvPr id="48130" name="Picture 2" descr="Illinois county m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58425"/>
            <a:ext cx="2181225" cy="3611300"/>
          </a:xfrm>
          <a:prstGeom prst="rect">
            <a:avLst/>
          </a:prstGeom>
          <a:noFill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83603"/>
            <a:ext cx="2028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971800" y="5493603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State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</a:t>
            </a:r>
          </a:p>
          <a:p>
            <a:pPr algn="l"/>
            <a:r>
              <a:rPr lang="en-US" sz="1600" dirty="0" smtClean="0">
                <a:latin typeface="+mn-lt"/>
              </a:rPr>
              <a:t>Congressional District</a:t>
            </a:r>
            <a:endParaRPr lang="en-US" sz="1600" dirty="0">
              <a:latin typeface="+mn-lt"/>
            </a:endParaRPr>
          </a:p>
        </p:txBody>
      </p:sp>
      <p:pic>
        <p:nvPicPr>
          <p:cNvPr id="48137" name="Picture 9" descr="http://peoriachronicle.com/wp-content/uploads/2008/09/il_legdist_stat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219200"/>
            <a:ext cx="3581400" cy="463791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562600" y="58674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State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Legislative </a:t>
            </a:r>
          </a:p>
          <a:p>
            <a:pPr algn="l"/>
            <a:r>
              <a:rPr lang="en-US" sz="1600" dirty="0" smtClean="0">
                <a:latin typeface="+mn-lt"/>
              </a:rPr>
              <a:t>District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2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Illinois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371600" y="58674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State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Zip code</a:t>
            </a:r>
            <a:endParaRPr lang="en-US" sz="1600" dirty="0">
              <a:latin typeface="+mn-lt"/>
            </a:endParaRPr>
          </a:p>
        </p:txBody>
      </p:sp>
      <p:pic>
        <p:nvPicPr>
          <p:cNvPr id="48139" name="Picture 11" descr="Illinois Zip Code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4191000" cy="5525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2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Cook County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57200" y="589222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Cook County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Township</a:t>
            </a:r>
            <a:endParaRPr lang="en-US" sz="1600" dirty="0">
              <a:latin typeface="+mn-lt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" y="1905001"/>
            <a:ext cx="3062288" cy="37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Cook county Illinois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526" y="1216152"/>
            <a:ext cx="3971122" cy="4800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953000" y="6016752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Cook County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Municipality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Chicago 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28600" y="55626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Chicago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Chicago Community Areas</a:t>
            </a:r>
            <a:endParaRPr lang="en-US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6016752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Chicago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Chicago Regions</a:t>
            </a:r>
            <a:endParaRPr lang="en-US" sz="1600" dirty="0">
              <a:latin typeface="+mn-lt"/>
            </a:endParaRPr>
          </a:p>
        </p:txBody>
      </p:sp>
      <p:pic>
        <p:nvPicPr>
          <p:cNvPr id="52226" name="Picture 2" descr="http://www.callingmehomechicago.com/images/556px-Chicago_community_areas_map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10568"/>
            <a:ext cx="4191000" cy="4356832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3275687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9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Chicago 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19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28600" y="6117777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Chicago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Zip code</a:t>
            </a:r>
            <a:endParaRPr lang="en-US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1200" y="6108192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Chicago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Wards</a:t>
            </a:r>
            <a:endParaRPr lang="en-US" sz="1600" dirty="0">
              <a:latin typeface="+mn-lt"/>
            </a:endParaRPr>
          </a:p>
        </p:txBody>
      </p:sp>
      <p:pic>
        <p:nvPicPr>
          <p:cNvPr id="56322" name="Picture 2" descr="http://data.cmap.illinois.gov/chicagoareahousing.org/Images/WardMapChica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810000" cy="5027884"/>
          </a:xfrm>
          <a:prstGeom prst="rect">
            <a:avLst/>
          </a:prstGeom>
          <a:noFill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1752600"/>
            <a:ext cx="2912483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19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68" y="1371600"/>
            <a:ext cx="8763000" cy="5248275"/>
          </a:xfrm>
        </p:spPr>
        <p:txBody>
          <a:bodyPr/>
          <a:lstStyle/>
          <a:p>
            <a:r>
              <a:rPr lang="en-US" dirty="0" smtClean="0"/>
              <a:t>Raster is another method for storing, processing and displaying spatial data</a:t>
            </a:r>
          </a:p>
          <a:p>
            <a:pPr lvl="0"/>
            <a:r>
              <a:rPr lang="en-US" dirty="0" smtClean="0"/>
              <a:t>Raster data is an abstraction of  the</a:t>
            </a:r>
          </a:p>
          <a:p>
            <a:pPr lvl="0">
              <a:buNone/>
            </a:pPr>
            <a:r>
              <a:rPr lang="en-US" dirty="0" smtClean="0"/>
              <a:t>    real world</a:t>
            </a:r>
          </a:p>
          <a:p>
            <a:pPr lvl="0"/>
            <a:r>
              <a:rPr lang="en-US" dirty="0" smtClean="0"/>
              <a:t>Individual grid cells in raster images</a:t>
            </a:r>
          </a:p>
          <a:p>
            <a:pPr lvl="0">
              <a:buNone/>
            </a:pPr>
            <a:r>
              <a:rPr lang="en-US" dirty="0" smtClean="0"/>
              <a:t>    are referred to as "picture elements" </a:t>
            </a:r>
          </a:p>
          <a:p>
            <a:pPr lvl="0">
              <a:buNone/>
            </a:pPr>
            <a:r>
              <a:rPr lang="en-US" dirty="0" smtClean="0"/>
              <a:t>    or "pixels" </a:t>
            </a:r>
          </a:p>
          <a:p>
            <a:pPr lvl="0"/>
            <a:r>
              <a:rPr lang="en-US" dirty="0" smtClean="0"/>
              <a:t>Example: (.jpg, .gif, .tiff, .</a:t>
            </a:r>
            <a:r>
              <a:rPr lang="en-US" dirty="0" err="1" smtClean="0"/>
              <a:t>sid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Remote sensing data: (data recorded from a distance)</a:t>
            </a:r>
          </a:p>
          <a:p>
            <a:pPr lvl="2"/>
            <a:r>
              <a:rPr lang="en-US" dirty="0" smtClean="0"/>
              <a:t>digital aerial photographs, imagery from satellites</a:t>
            </a:r>
          </a:p>
          <a:p>
            <a:pPr lvl="1"/>
            <a:r>
              <a:rPr lang="en-US" dirty="0" smtClean="0"/>
              <a:t>Other digital formats:</a:t>
            </a:r>
          </a:p>
          <a:p>
            <a:pPr lvl="2"/>
            <a:r>
              <a:rPr lang="en-US" dirty="0" smtClean="0"/>
              <a:t>digital pictures, scanned maps</a:t>
            </a:r>
          </a:p>
          <a:p>
            <a:pPr lvl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05000"/>
            <a:ext cx="2257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Chicago 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28600" y="6117777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Chicago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Tract</a:t>
            </a:r>
            <a:endParaRPr lang="en-US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6108192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Chicago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Block Group</a:t>
            </a:r>
            <a:endParaRPr lang="en-US" sz="1600" dirty="0">
              <a:latin typeface="+mn-lt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3771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37242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 Community Area (Lincoln Park)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1"/>
            <a:ext cx="5562600" cy="197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257800" y="20574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Community Area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Tract</a:t>
            </a:r>
            <a:endParaRPr lang="en-US" sz="1600" dirty="0">
              <a:latin typeface="+mn-lt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276725"/>
            <a:ext cx="563830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181600" y="44196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Community Area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Block Group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22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4800600" y="33528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Geographic Extent: State (Ohio)</a:t>
            </a:r>
          </a:p>
          <a:p>
            <a:pPr algn="l"/>
            <a:r>
              <a:rPr lang="en-US" sz="1600" dirty="0" smtClean="0">
                <a:latin typeface="+mn-lt"/>
              </a:rPr>
              <a:t>Unit of Analysis: Address Locations (Point)</a:t>
            </a:r>
            <a:endParaRPr lang="en-US" sz="1600" dirty="0">
              <a:latin typeface="+mn-lt"/>
            </a:endParaRPr>
          </a:p>
        </p:txBody>
      </p:sp>
      <p:pic>
        <p:nvPicPr>
          <p:cNvPr id="60418" name="Picture 2" descr="Soldier Distrib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199"/>
            <a:ext cx="4343400" cy="4556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6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Why do we need geographic extent and unit of analysis?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Geographic Extent</a:t>
            </a:r>
          </a:p>
          <a:p>
            <a:pPr lvl="1"/>
            <a:r>
              <a:rPr lang="en-US" dirty="0" smtClean="0"/>
              <a:t>To know the study area</a:t>
            </a:r>
          </a:p>
          <a:p>
            <a:pPr lvl="1"/>
            <a:r>
              <a:rPr lang="en-US" dirty="0" smtClean="0"/>
              <a:t>To know the area to collect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Unit of Analysis</a:t>
            </a:r>
          </a:p>
          <a:p>
            <a:pPr lvl="1"/>
            <a:r>
              <a:rPr lang="en-US" dirty="0" smtClean="0"/>
              <a:t>To collect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26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05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 (1) Chicago Police Department: </a:t>
            </a:r>
          </a:p>
          <a:p>
            <a:pPr>
              <a:buNone/>
            </a:pPr>
            <a:r>
              <a:rPr lang="en-US" sz="2000" dirty="0" smtClean="0"/>
              <a:t>http://gis.chicagopolice.org/CLEARMap_crime_sums/startPage.htm </a:t>
            </a:r>
          </a:p>
          <a:p>
            <a:pPr>
              <a:buNone/>
            </a:pPr>
            <a:endParaRPr lang="en-US" sz="2000" dirty="0" smtClean="0"/>
          </a:p>
          <a:p>
            <a:pPr>
              <a:spcAft>
                <a:spcPts val="1200"/>
              </a:spcAft>
              <a:buNone/>
            </a:pPr>
            <a:r>
              <a:rPr lang="en-US" sz="2000" dirty="0" smtClean="0"/>
              <a:t>Geographic Extent: Chicago</a:t>
            </a:r>
          </a:p>
          <a:p>
            <a:pPr>
              <a:buNone/>
            </a:pPr>
            <a:r>
              <a:rPr lang="en-US" sz="2000" dirty="0" smtClean="0"/>
              <a:t>Unit of Analysis : </a:t>
            </a:r>
          </a:p>
          <a:p>
            <a:pPr lvl="1">
              <a:buNone/>
            </a:pPr>
            <a:r>
              <a:rPr lang="en-US" dirty="0" smtClean="0"/>
              <a:t>   - Chicago Community Areas</a:t>
            </a:r>
          </a:p>
          <a:p>
            <a:pPr lvl="1">
              <a:buNone/>
            </a:pPr>
            <a:r>
              <a:rPr lang="en-US" dirty="0" smtClean="0"/>
              <a:t>   - Police Districts</a:t>
            </a:r>
          </a:p>
          <a:p>
            <a:pPr lvl="1">
              <a:buNone/>
            </a:pPr>
            <a:r>
              <a:rPr lang="en-US" dirty="0" smtClean="0"/>
              <a:t>   - Police Beats</a:t>
            </a:r>
          </a:p>
          <a:p>
            <a:pPr lvl="1">
              <a:buNone/>
            </a:pPr>
            <a:r>
              <a:rPr lang="en-US" dirty="0" smtClean="0"/>
              <a:t>   - Tracts</a:t>
            </a:r>
          </a:p>
          <a:p>
            <a:pPr lvl="1">
              <a:buNone/>
            </a:pPr>
            <a:r>
              <a:rPr lang="en-US" dirty="0" smtClean="0"/>
              <a:t>   - Wards</a:t>
            </a:r>
          </a:p>
          <a:p>
            <a:pPr lvl="1">
              <a:buNone/>
            </a:pPr>
            <a:r>
              <a:rPr lang="en-US" dirty="0" smtClean="0"/>
              <a:t>   - Address level (only last 2 weeks)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49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 (2) Census: </a:t>
            </a:r>
            <a:r>
              <a:rPr lang="en-US" sz="2000" dirty="0" smtClean="0"/>
              <a:t>http://factfinder2.census.gov/faces/nav/jsf/pages/index.xhtml</a:t>
            </a:r>
          </a:p>
          <a:p>
            <a:pPr>
              <a:buNone/>
            </a:pPr>
            <a:endParaRPr lang="en-US" sz="800" dirty="0" smtClean="0"/>
          </a:p>
          <a:p>
            <a:pPr>
              <a:spcAft>
                <a:spcPts val="1200"/>
              </a:spcAft>
              <a:buNone/>
            </a:pPr>
            <a:r>
              <a:rPr lang="en-US" sz="2200" dirty="0" smtClean="0"/>
              <a:t>Geographic Extent: USA</a:t>
            </a:r>
          </a:p>
          <a:p>
            <a:pPr>
              <a:buNone/>
            </a:pPr>
            <a:r>
              <a:rPr lang="en-US" sz="2200" dirty="0" smtClean="0"/>
              <a:t>Unit of Analysis : ------------</a:t>
            </a:r>
            <a:r>
              <a:rPr lang="en-US" sz="2200" dirty="0" smtClean="0">
                <a:sym typeface="Wingdings" pitchFamily="2" charset="2"/>
              </a:rPr>
              <a:t>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818" name="Picture 2" descr="image showing census geography hierarc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38400"/>
            <a:ext cx="4865204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8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8305800" cy="863600"/>
          </a:xfrm>
        </p:spPr>
        <p:txBody>
          <a:bodyPr/>
          <a:lstStyle/>
          <a:p>
            <a:r>
              <a:rPr lang="en-US" sz="2600" dirty="0" smtClean="0"/>
              <a:t>Geographic Extent and Unit of Analysis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347596"/>
            <a:ext cx="8741664" cy="5205604"/>
          </a:xfrm>
        </p:spPr>
        <p:txBody>
          <a:bodyPr/>
          <a:lstStyle/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	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U:\Geography\Teaching_GEO241\4_GEO241Fall2010\Tips\ScannedMap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228600"/>
            <a:ext cx="8915400" cy="11578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195196"/>
            <a:ext cx="8970264" cy="5434204"/>
          </a:xfrm>
        </p:spPr>
        <p:txBody>
          <a:bodyPr/>
          <a:lstStyle/>
          <a:p>
            <a:r>
              <a:rPr lang="en-US" sz="2800" dirty="0" smtClean="0"/>
              <a:t>Data sources are documents, people, and observations that provide information</a:t>
            </a:r>
          </a:p>
          <a:p>
            <a:r>
              <a:rPr lang="en-US" sz="2800" dirty="0" smtClean="0"/>
              <a:t>Where can I get data?</a:t>
            </a:r>
          </a:p>
          <a:p>
            <a:pPr lvl="1"/>
            <a:r>
              <a:rPr lang="en-US" sz="2400" dirty="0" smtClean="0"/>
              <a:t>Websites</a:t>
            </a:r>
          </a:p>
          <a:p>
            <a:pPr lvl="1"/>
            <a:r>
              <a:rPr lang="en-US" sz="2400" dirty="0" smtClean="0"/>
              <a:t>Reports</a:t>
            </a:r>
          </a:p>
          <a:p>
            <a:pPr lvl="1"/>
            <a:r>
              <a:rPr lang="en-US" sz="2400" dirty="0" smtClean="0"/>
              <a:t>Publications</a:t>
            </a:r>
          </a:p>
          <a:p>
            <a:pPr lvl="1"/>
            <a:r>
              <a:rPr lang="en-US" sz="2400" dirty="0" smtClean="0"/>
              <a:t>Survey</a:t>
            </a:r>
          </a:p>
          <a:p>
            <a:pPr lvl="1"/>
            <a:r>
              <a:rPr lang="en-US" sz="2400" dirty="0" smtClean="0"/>
              <a:t>Interviews</a:t>
            </a:r>
          </a:p>
          <a:p>
            <a:pPr lvl="1"/>
            <a:r>
              <a:rPr lang="en-US" sz="2400" dirty="0" smtClean="0"/>
              <a:t>Observation</a:t>
            </a:r>
          </a:p>
          <a:p>
            <a:r>
              <a:rPr lang="en-US" sz="2800" dirty="0" smtClean="0"/>
              <a:t>How do we cite the source?</a:t>
            </a:r>
          </a:p>
          <a:p>
            <a:pPr lvl="1">
              <a:buNone/>
            </a:pPr>
            <a:r>
              <a:rPr lang="en-US" dirty="0" smtClean="0"/>
              <a:t>e.g. </a:t>
            </a:r>
            <a:r>
              <a:rPr lang="en-US" sz="1900" dirty="0" smtClean="0"/>
              <a:t>U.S. Census 2000 </a:t>
            </a:r>
          </a:p>
          <a:p>
            <a:pPr lvl="1">
              <a:buNone/>
            </a:pPr>
            <a:r>
              <a:rPr lang="en-US" dirty="0" smtClean="0"/>
              <a:t>       </a:t>
            </a:r>
            <a:r>
              <a:rPr lang="en-US" sz="1900" dirty="0" smtClean="0"/>
              <a:t>U.S. Census 1990-2000 data summarized by IHS, DePaul University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1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5196"/>
            <a:ext cx="8741664" cy="5434204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What types of data do I need to create maps?</a:t>
            </a:r>
          </a:p>
          <a:p>
            <a:pPr>
              <a:buNone/>
            </a:pPr>
            <a:endParaRPr lang="en-US" sz="1200" dirty="0" smtClean="0"/>
          </a:p>
          <a:p>
            <a:pPr marL="514350" indent="-514350">
              <a:buAutoNum type="arabicParenBoth"/>
            </a:pPr>
            <a:r>
              <a:rPr lang="en-US" sz="2800" dirty="0" smtClean="0"/>
              <a:t>Spatial data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 err="1" smtClean="0"/>
              <a:t>Shapefiles</a:t>
            </a:r>
            <a:endParaRPr lang="en-US" sz="2400" dirty="0" smtClean="0"/>
          </a:p>
          <a:p>
            <a:pPr marL="1314450" lvl="2" indent="-514350">
              <a:buNone/>
            </a:pPr>
            <a:r>
              <a:rPr lang="en-US" sz="2200" dirty="0" smtClean="0"/>
              <a:t>      - Existing – Readily available</a:t>
            </a:r>
          </a:p>
          <a:p>
            <a:pPr marL="1314450" lvl="2" indent="-514350">
              <a:buNone/>
            </a:pPr>
            <a:r>
              <a:rPr lang="en-US" sz="2200" dirty="0" smtClean="0"/>
              <a:t>      - Creating your own </a:t>
            </a:r>
            <a:r>
              <a:rPr lang="en-US" sz="2200" dirty="0" err="1" smtClean="0"/>
              <a:t>shapefiles</a:t>
            </a:r>
            <a:endParaRPr lang="en-US" sz="2200" dirty="0" smtClean="0"/>
          </a:p>
          <a:p>
            <a:pPr marL="914400" lvl="1" indent="-514350">
              <a:buFont typeface="+mj-lt"/>
              <a:buAutoNum type="romanLcPeriod"/>
            </a:pPr>
            <a:r>
              <a:rPr lang="en-US" sz="2400" dirty="0" smtClean="0"/>
              <a:t>Aerial / Raster images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sz="2800" dirty="0" smtClean="0"/>
              <a:t>Attribute data</a:t>
            </a:r>
          </a:p>
          <a:p>
            <a:pPr marL="1314450" lvl="2" indent="-514350">
              <a:buNone/>
            </a:pPr>
            <a:r>
              <a:rPr lang="en-US" sz="2400" dirty="0" smtClean="0"/>
              <a:t> - Existing</a:t>
            </a:r>
          </a:p>
          <a:p>
            <a:pPr marL="1314450" lvl="2" indent="-514350">
              <a:buNone/>
            </a:pPr>
            <a:r>
              <a:rPr lang="en-US" sz="2400" dirty="0" smtClean="0"/>
              <a:t> - Compute from existing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38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5196"/>
            <a:ext cx="8741664" cy="5434204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Where do we get spatial (</a:t>
            </a:r>
            <a:r>
              <a:rPr lang="en-US" sz="3200" dirty="0" err="1" smtClean="0"/>
              <a:t>shapefiles</a:t>
            </a:r>
            <a:r>
              <a:rPr lang="en-US" sz="3200" dirty="0" smtClean="0"/>
              <a:t>) data?</a:t>
            </a:r>
          </a:p>
          <a:p>
            <a:pPr>
              <a:buNone/>
            </a:pPr>
            <a:r>
              <a:rPr lang="en-US" sz="2800" dirty="0" smtClean="0"/>
              <a:t>(1) Spatial - Existing</a:t>
            </a:r>
          </a:p>
          <a:p>
            <a:pPr lvl="1"/>
            <a:r>
              <a:rPr lang="en-US" sz="2400" dirty="0" smtClean="0"/>
              <a:t>Geography Dept: W:\classres\LA&amp;S\GEOG\MCHAFFIE\razvi-hague\City of Chicago Shape files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200" dirty="0" smtClean="0"/>
              <a:t>City of Chicago’s GIS department (       )</a:t>
            </a:r>
          </a:p>
          <a:p>
            <a:pPr lvl="1"/>
            <a:r>
              <a:rPr lang="en-US" sz="2200" dirty="0" smtClean="0"/>
              <a:t>U.S. Census (       )</a:t>
            </a:r>
          </a:p>
          <a:p>
            <a:pPr lvl="1"/>
            <a:r>
              <a:rPr lang="en-US" sz="2200" dirty="0" smtClean="0"/>
              <a:t>See Final Paper “Data Sources” for additional data sources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29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66160"/>
            <a:ext cx="426212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66160"/>
            <a:ext cx="4102735" cy="14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487184" y="5368094"/>
            <a:ext cx="6738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/>
              </a:rPr>
              <a:t>Link</a:t>
            </a:r>
            <a:endParaRPr lang="en-US" sz="1400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5762135"/>
            <a:ext cx="6738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6"/>
              </a:rPr>
              <a:t>Link</a:t>
            </a:r>
            <a:endParaRPr lang="en-US" sz="1400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7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0"/>
            <a:r>
              <a:rPr lang="en-US" dirty="0" smtClean="0"/>
              <a:t>Each area is divided into rows and columns, which form a regular grid structure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r>
              <a:rPr lang="en-US" dirty="0" smtClean="0"/>
              <a:t>Points associated with single grid cell </a:t>
            </a:r>
          </a:p>
          <a:p>
            <a:pPr lvl="0"/>
            <a:r>
              <a:rPr lang="en-US" dirty="0" smtClean="0"/>
              <a:t>Lines are a connected sequence of cells</a:t>
            </a:r>
          </a:p>
          <a:p>
            <a:pPr lvl="0"/>
            <a:r>
              <a:rPr lang="en-US" dirty="0" smtClean="0"/>
              <a:t>Areas are a sequence of interconnected cells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281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2362200"/>
            <a:ext cx="2857500" cy="1295400"/>
            <a:chOff x="1515" y="4094"/>
            <a:chExt cx="4140" cy="1605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515" y="4094"/>
              <a:ext cx="4140" cy="16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1920" y="4475"/>
              <a:ext cx="285" cy="255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4065" y="4475"/>
              <a:ext cx="1185" cy="940"/>
            </a:xfrm>
            <a:prstGeom prst="roundRect">
              <a:avLst>
                <a:gd name="adj" fmla="val 16667"/>
              </a:avLst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2678" y="4492"/>
              <a:ext cx="960" cy="705"/>
            </a:xfrm>
            <a:prstGeom prst="curvedConnector3">
              <a:avLst>
                <a:gd name="adj1" fmla="val 50000"/>
              </a:avLst>
            </a:prstGeom>
            <a:noFill/>
            <a:ln w="254000">
              <a:solidFill>
                <a:srgbClr val="5A5A5A"/>
              </a:solidFill>
              <a:round/>
              <a:headEnd/>
              <a:tailEnd/>
            </a:ln>
          </p:spPr>
        </p:cxnSp>
      </p:grpSp>
      <p:sp>
        <p:nvSpPr>
          <p:cNvPr id="14" name="Rectangle 13"/>
          <p:cNvSpPr/>
          <p:nvPr/>
        </p:nvSpPr>
        <p:spPr>
          <a:xfrm>
            <a:off x="1752600" y="36576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Vector</a:t>
            </a:r>
            <a:endParaRPr lang="en-US" sz="18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5037" y="359689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+mn-lt"/>
              </a:rPr>
              <a:t>Raster</a:t>
            </a:r>
            <a:endParaRPr lang="en-US" sz="18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6796" y="2736732"/>
            <a:ext cx="63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Point</a:t>
            </a:r>
            <a:endParaRPr lang="en-US" sz="14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9090" y="2693729"/>
            <a:ext cx="559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Line</a:t>
            </a:r>
            <a:endParaRPr lang="en-US" sz="14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9212" y="2758698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Polygon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5196"/>
            <a:ext cx="8741664" cy="5434204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Where do we get spatial (</a:t>
            </a:r>
            <a:r>
              <a:rPr lang="en-US" sz="3200" dirty="0" err="1" smtClean="0"/>
              <a:t>shapefiles</a:t>
            </a:r>
            <a:r>
              <a:rPr lang="en-US" sz="3200" dirty="0" smtClean="0"/>
              <a:t>) data?</a:t>
            </a:r>
          </a:p>
          <a:p>
            <a:pPr>
              <a:buNone/>
            </a:pPr>
            <a:r>
              <a:rPr lang="en-US" sz="2800" dirty="0" smtClean="0"/>
              <a:t>(2) Spatial – Creating your own</a:t>
            </a:r>
          </a:p>
          <a:p>
            <a:pPr lvl="1"/>
            <a:r>
              <a:rPr lang="en-US" sz="2400" dirty="0" smtClean="0"/>
              <a:t>Selecting a subset (using selection or query) and exporting it as a new </a:t>
            </a:r>
            <a:r>
              <a:rPr lang="en-US" sz="2400" dirty="0" err="1" smtClean="0"/>
              <a:t>shapefile</a:t>
            </a:r>
            <a:r>
              <a:rPr lang="en-US" sz="2400" dirty="0" smtClean="0"/>
              <a:t> (point, line, polygon)</a:t>
            </a:r>
          </a:p>
          <a:p>
            <a:pPr lvl="1"/>
            <a:r>
              <a:rPr lang="en-US" sz="2400" dirty="0" smtClean="0"/>
              <a:t>Convert address locations to point </a:t>
            </a:r>
            <a:r>
              <a:rPr lang="en-US" sz="2400" dirty="0" err="1" smtClean="0"/>
              <a:t>shapefiles</a:t>
            </a:r>
            <a:r>
              <a:rPr lang="en-US" sz="2400" dirty="0" smtClean="0"/>
              <a:t> using </a:t>
            </a:r>
            <a:r>
              <a:rPr lang="en-US" sz="2400" dirty="0" err="1" smtClean="0"/>
              <a:t>Geocoding</a:t>
            </a:r>
            <a:endParaRPr lang="en-US" sz="2400" dirty="0" smtClean="0"/>
          </a:p>
          <a:p>
            <a:pPr lvl="1"/>
            <a:r>
              <a:rPr lang="en-US" sz="2400" dirty="0" smtClean="0"/>
              <a:t>Create new shapefiles (point, line, polygon) using Digitizing</a:t>
            </a:r>
          </a:p>
          <a:p>
            <a:pPr lvl="1"/>
            <a:r>
              <a:rPr lang="en-US" sz="2400" dirty="0" smtClean="0"/>
              <a:t>New shapefiles using Buffer analysis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30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36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36" y="1371600"/>
            <a:ext cx="8741664" cy="51816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Where do we get the attribute data?</a:t>
            </a:r>
          </a:p>
          <a:p>
            <a:pPr>
              <a:buNone/>
            </a:pPr>
            <a:r>
              <a:rPr lang="en-US" sz="2800" dirty="0" smtClean="0"/>
              <a:t>(3) Non-spatial / Attribute</a:t>
            </a:r>
          </a:p>
          <a:p>
            <a:pPr lvl="1"/>
            <a:r>
              <a:rPr lang="en-US" sz="2400" dirty="0" smtClean="0"/>
              <a:t>U.S. Census (      )</a:t>
            </a:r>
          </a:p>
          <a:p>
            <a:pPr lvl="1"/>
            <a:r>
              <a:rPr lang="en-US" sz="2400" dirty="0" smtClean="0"/>
              <a:t>City of Chicago – Departments (       )</a:t>
            </a:r>
          </a:p>
          <a:p>
            <a:pPr lvl="1"/>
            <a:r>
              <a:rPr lang="en-US" sz="2400" dirty="0" smtClean="0"/>
              <a:t>Census data summarized by CCAs – 1990 (         )</a:t>
            </a:r>
          </a:p>
          <a:p>
            <a:pPr lvl="1"/>
            <a:r>
              <a:rPr lang="en-US" sz="2400" dirty="0" smtClean="0"/>
              <a:t>Crime – Chicago (      )</a:t>
            </a:r>
          </a:p>
          <a:p>
            <a:pPr lvl="1"/>
            <a:r>
              <a:rPr lang="en-US" sz="2400" dirty="0" smtClean="0"/>
              <a:t>Historic Census – 1930 to 2000 (       )</a:t>
            </a:r>
          </a:p>
          <a:p>
            <a:pPr lvl="1"/>
            <a:r>
              <a:rPr lang="en-US" sz="2400" dirty="0" smtClean="0"/>
              <a:t>Recovery.gov (      )</a:t>
            </a:r>
          </a:p>
          <a:p>
            <a:pPr lvl="1"/>
            <a:r>
              <a:rPr lang="en-US" sz="2400" dirty="0" smtClean="0"/>
              <a:t>Search on the web…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31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7273506" y="3429000"/>
            <a:ext cx="6738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Link</a:t>
            </a:r>
            <a:endParaRPr lang="en-US" sz="1400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971800"/>
            <a:ext cx="6738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4"/>
              </a:rPr>
              <a:t>Link</a:t>
            </a:r>
            <a:endParaRPr lang="en-US" sz="1400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6120" y="3851694"/>
            <a:ext cx="6738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5"/>
              </a:rPr>
              <a:t>Link</a:t>
            </a:r>
            <a:endParaRPr lang="en-US" sz="1400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5919" y="4733827"/>
            <a:ext cx="6738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6"/>
              </a:rPr>
              <a:t>Link</a:t>
            </a:r>
            <a:endParaRPr lang="en-US" sz="1400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6719" y="4304908"/>
            <a:ext cx="6738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7"/>
              </a:rPr>
              <a:t>Link</a:t>
            </a:r>
            <a:endParaRPr lang="en-US" sz="1400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2539314"/>
            <a:ext cx="67382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hlinkClick r:id="rId8"/>
              </a:rPr>
              <a:t>Link</a:t>
            </a:r>
            <a:endParaRPr lang="en-US" sz="1400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3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36" y="1371600"/>
            <a:ext cx="8741664" cy="51816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Where do we get the aerial data?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(4) Aerial images</a:t>
            </a:r>
          </a:p>
          <a:p>
            <a:pPr lvl="1"/>
            <a:r>
              <a:rPr lang="en-US" sz="2400" dirty="0" smtClean="0"/>
              <a:t>Use ‘Add </a:t>
            </a:r>
            <a:r>
              <a:rPr lang="en-US" sz="2400" dirty="0" err="1" smtClean="0"/>
              <a:t>Basemaps</a:t>
            </a:r>
            <a:r>
              <a:rPr lang="en-US" sz="2400" dirty="0" smtClean="0"/>
              <a:t>…’ option in </a:t>
            </a:r>
            <a:r>
              <a:rPr lang="en-US" sz="2400" dirty="0" err="1" smtClean="0"/>
              <a:t>ArcMap</a:t>
            </a: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GIS for Community Development / Special Topics in Applied GIS | Department of Geography, DePaul University. Nandhini Gulasingam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32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6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4"/>
            <a:ext cx="8763000" cy="5095875"/>
          </a:xfrm>
        </p:spPr>
        <p:txBody>
          <a:bodyPr/>
          <a:lstStyle/>
          <a:p>
            <a:r>
              <a:rPr lang="en-US" sz="2800" dirty="0" smtClean="0"/>
              <a:t>Add aerial images, create maps with vector and raster data</a:t>
            </a:r>
          </a:p>
          <a:p>
            <a:r>
              <a:rPr lang="en-US" sz="2800" dirty="0" smtClean="0"/>
              <a:t>Download spatial and attribute data</a:t>
            </a:r>
          </a:p>
          <a:p>
            <a:r>
              <a:rPr lang="en-US" sz="2800" dirty="0" smtClean="0"/>
              <a:t>Create subsets using selection or query and exporting it to new shapefiles</a:t>
            </a:r>
          </a:p>
          <a:p>
            <a:r>
              <a:rPr lang="en-US" sz="2800" dirty="0" smtClean="0"/>
              <a:t>Obtaining attribute data, combining it with spatial data to create maps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33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– (Week 9) IMPORTANT!!!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925"/>
            <a:ext cx="8763000" cy="489585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Assignment 7 due Friday midnight</a:t>
            </a:r>
          </a:p>
          <a:p>
            <a:r>
              <a:rPr lang="en-US" sz="2800" dirty="0" smtClean="0"/>
              <a:t>Final Paper Part I due </a:t>
            </a:r>
            <a:r>
              <a:rPr lang="en-US" sz="2800" dirty="0"/>
              <a:t>Friday midnight</a:t>
            </a:r>
            <a:endParaRPr lang="en-US" sz="2800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34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0">
              <a:buNone/>
            </a:pPr>
            <a:r>
              <a:rPr lang="en-US" sz="3000" dirty="0" smtClean="0"/>
              <a:t>Raster images are routinely used for </a:t>
            </a:r>
          </a:p>
          <a:p>
            <a:pPr lvl="1"/>
            <a:r>
              <a:rPr lang="en-US" sz="2800" dirty="0" smtClean="0"/>
              <a:t>topographic mapping</a:t>
            </a:r>
          </a:p>
          <a:p>
            <a:pPr lvl="1"/>
            <a:r>
              <a:rPr lang="en-US" sz="2800" dirty="0" smtClean="0"/>
              <a:t>urban planning</a:t>
            </a:r>
          </a:p>
          <a:p>
            <a:pPr lvl="1"/>
            <a:r>
              <a:rPr lang="en-US" sz="2800" dirty="0" smtClean="0"/>
              <a:t>geological and soils mapping</a:t>
            </a:r>
          </a:p>
          <a:p>
            <a:pPr lvl="1"/>
            <a:r>
              <a:rPr lang="en-US" sz="2800" dirty="0" smtClean="0"/>
              <a:t>agricultural applications</a:t>
            </a:r>
          </a:p>
          <a:p>
            <a:pPr lvl="1"/>
            <a:r>
              <a:rPr lang="en-US" sz="2800" dirty="0" smtClean="0"/>
              <a:t>forest management</a:t>
            </a:r>
          </a:p>
          <a:p>
            <a:pPr lvl="1"/>
            <a:r>
              <a:rPr lang="en-US" sz="2800" dirty="0" smtClean="0"/>
              <a:t>disaster assessment</a:t>
            </a:r>
          </a:p>
          <a:p>
            <a:pPr lvl="1"/>
            <a:r>
              <a:rPr lang="en-US" sz="2800" dirty="0" smtClean="0"/>
              <a:t>military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4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 </a:t>
            </a:r>
            <a:r>
              <a:rPr lang="en-US" sz="2000" dirty="0" smtClean="0"/>
              <a:t>(Contd.)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0"/>
            <a:r>
              <a:rPr lang="en-US" dirty="0" smtClean="0"/>
              <a:t>Applications</a:t>
            </a:r>
          </a:p>
          <a:p>
            <a:pPr lvl="1"/>
            <a:r>
              <a:rPr lang="en-US" dirty="0" err="1" smtClean="0"/>
              <a:t>Rasters</a:t>
            </a:r>
            <a:r>
              <a:rPr lang="en-US" dirty="0" smtClean="0"/>
              <a:t> as base maps used in conjunction with vector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Rasters</a:t>
            </a:r>
            <a:r>
              <a:rPr lang="en-US" dirty="0" smtClean="0"/>
              <a:t> as thematic maps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5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</a:t>
            </a:r>
            <a:r>
              <a:rPr lang="en-US" sz="2000" dirty="0" smtClean="0"/>
              <a:t> (Contd.)</a:t>
            </a:r>
            <a:endParaRPr lang="en-US" sz="2000" dirty="0"/>
          </a:p>
        </p:txBody>
      </p:sp>
      <p:pic>
        <p:nvPicPr>
          <p:cNvPr id="26" name="Picture 25" descr="raster as basem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294" y="2133600"/>
            <a:ext cx="3095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4389894" y="2133600"/>
            <a:ext cx="434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Raster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/>
              <a:t> aerial photograph</a:t>
            </a:r>
            <a:endParaRPr lang="en-US" sz="2000" dirty="0" smtClean="0">
              <a:latin typeface="+mn-lt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background display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represent real objects</a:t>
            </a:r>
          </a:p>
          <a:p>
            <a:pPr algn="l"/>
            <a:r>
              <a:rPr lang="en-US" sz="2000" dirty="0" smtClean="0">
                <a:latin typeface="+mn-lt"/>
              </a:rPr>
              <a:t>Vector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road network</a:t>
            </a:r>
            <a:endParaRPr lang="en-US" sz="2000" dirty="0">
              <a:latin typeface="+mn-lt"/>
            </a:endParaRPr>
          </a:p>
        </p:txBody>
      </p:sp>
      <p:pic>
        <p:nvPicPr>
          <p:cNvPr id="28" name="Picture 27" descr="thematic raster examp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008" y="4679196"/>
            <a:ext cx="51149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6248400" y="4648200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Raster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satellite image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represents land-</a:t>
            </a:r>
          </a:p>
          <a:p>
            <a:pPr lvl="1" algn="l"/>
            <a:r>
              <a:rPr lang="en-US" sz="2000" dirty="0" smtClean="0">
                <a:latin typeface="+mn-lt"/>
              </a:rPr>
              <a:t>  cover categories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0"/>
            <a:r>
              <a:rPr lang="en-US" dirty="0" smtClean="0"/>
              <a:t>Applications</a:t>
            </a:r>
          </a:p>
          <a:p>
            <a:pPr lvl="1"/>
            <a:r>
              <a:rPr lang="en-US" dirty="0" err="1" smtClean="0"/>
              <a:t>Rasters</a:t>
            </a:r>
            <a:r>
              <a:rPr lang="en-US" dirty="0" smtClean="0"/>
              <a:t> as surface maps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Rasters</a:t>
            </a:r>
            <a:r>
              <a:rPr lang="en-US" dirty="0" smtClean="0"/>
              <a:t> as attributes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6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49148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</a:t>
            </a:r>
            <a:r>
              <a:rPr lang="en-US" sz="2000" dirty="0" smtClean="0"/>
              <a:t> (Contd.)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429018" y="2071608"/>
            <a:ext cx="5714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Raster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satellite image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suited for representing data that </a:t>
            </a:r>
          </a:p>
          <a:p>
            <a:pPr lvl="1" algn="l"/>
            <a:r>
              <a:rPr lang="en-US" sz="2000" dirty="0" smtClean="0">
                <a:latin typeface="+mn-lt"/>
              </a:rPr>
              <a:t>  changes continuously across a landscape</a:t>
            </a:r>
          </a:p>
          <a:p>
            <a:pPr lvl="1" algn="l"/>
            <a:r>
              <a:rPr lang="en-US" sz="2000" dirty="0" smtClean="0">
                <a:latin typeface="+mn-lt"/>
              </a:rPr>
              <a:t> (surface) </a:t>
            </a:r>
          </a:p>
          <a:p>
            <a:pPr algn="l"/>
            <a:r>
              <a:rPr lang="en-US" sz="2000" dirty="0" smtClean="0">
                <a:latin typeface="+mn-lt"/>
              </a:rPr>
              <a:t>Vector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volcano and volcano eruption area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95600" y="4953000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Raster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aerial photo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represents landmark</a:t>
            </a:r>
            <a:endParaRPr lang="en-US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1066800" cy="19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errain analysis example showing elevat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796" y="2133600"/>
            <a:ext cx="2114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xplosion 1 11"/>
          <p:cNvSpPr/>
          <p:nvPr/>
        </p:nvSpPr>
        <p:spPr bwMode="auto">
          <a:xfrm>
            <a:off x="1797804" y="3169404"/>
            <a:ext cx="152400" cy="228600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069383" y="2154264"/>
            <a:ext cx="1456841" cy="1487838"/>
          </a:xfrm>
          <a:custGeom>
            <a:avLst/>
            <a:gdLst>
              <a:gd name="connsiteX0" fmla="*/ 0 w 1456841"/>
              <a:gd name="connsiteY0" fmla="*/ 61994 h 1487838"/>
              <a:gd name="connsiteX1" fmla="*/ 30997 w 1456841"/>
              <a:gd name="connsiteY1" fmla="*/ 1487838 h 1487838"/>
              <a:gd name="connsiteX2" fmla="*/ 1441342 w 1456841"/>
              <a:gd name="connsiteY2" fmla="*/ 1472339 h 1487838"/>
              <a:gd name="connsiteX3" fmla="*/ 1456841 w 1456841"/>
              <a:gd name="connsiteY3" fmla="*/ 1239865 h 1487838"/>
              <a:gd name="connsiteX4" fmla="*/ 1286359 w 1456841"/>
              <a:gd name="connsiteY4" fmla="*/ 929899 h 1487838"/>
              <a:gd name="connsiteX5" fmla="*/ 1038386 w 1456841"/>
              <a:gd name="connsiteY5" fmla="*/ 650929 h 1487838"/>
              <a:gd name="connsiteX6" fmla="*/ 790414 w 1456841"/>
              <a:gd name="connsiteY6" fmla="*/ 356461 h 1487838"/>
              <a:gd name="connsiteX7" fmla="*/ 449451 w 1456841"/>
              <a:gd name="connsiteY7" fmla="*/ 154983 h 1487838"/>
              <a:gd name="connsiteX8" fmla="*/ 232475 w 1456841"/>
              <a:gd name="connsiteY8" fmla="*/ 30997 h 1487838"/>
              <a:gd name="connsiteX9" fmla="*/ 123986 w 1456841"/>
              <a:gd name="connsiteY9" fmla="*/ 0 h 1487838"/>
              <a:gd name="connsiteX10" fmla="*/ 0 w 1456841"/>
              <a:gd name="connsiteY10" fmla="*/ 61994 h 14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6841" h="1487838">
                <a:moveTo>
                  <a:pt x="0" y="61994"/>
                </a:moveTo>
                <a:lnTo>
                  <a:pt x="30997" y="1487838"/>
                </a:lnTo>
                <a:lnTo>
                  <a:pt x="1441342" y="1472339"/>
                </a:lnTo>
                <a:lnTo>
                  <a:pt x="1456841" y="1239865"/>
                </a:lnTo>
                <a:lnTo>
                  <a:pt x="1286359" y="929899"/>
                </a:lnTo>
                <a:cubicBezTo>
                  <a:pt x="1049051" y="660949"/>
                  <a:pt x="1136704" y="749247"/>
                  <a:pt x="1038386" y="650929"/>
                </a:cubicBezTo>
                <a:lnTo>
                  <a:pt x="790414" y="356461"/>
                </a:lnTo>
                <a:lnTo>
                  <a:pt x="449451" y="154983"/>
                </a:lnTo>
                <a:lnTo>
                  <a:pt x="232475" y="30997"/>
                </a:lnTo>
                <a:lnTo>
                  <a:pt x="123986" y="0"/>
                </a:lnTo>
                <a:lnTo>
                  <a:pt x="0" y="61994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2819400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Volcano</a:t>
            </a:r>
            <a:endParaRPr lang="en-US" sz="14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3730823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Volcano eruption area</a:t>
            </a:r>
            <a:endParaRPr lang="en-US" sz="1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990600" y="3582194"/>
            <a:ext cx="305594" cy="15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0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For digitizing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7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68529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</a:t>
            </a:r>
            <a:r>
              <a:rPr lang="en-US" sz="2000" dirty="0" smtClean="0"/>
              <a:t> (Contd.)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81000" y="5229761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Raster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satellite image</a:t>
            </a:r>
          </a:p>
          <a:p>
            <a:pPr algn="l"/>
            <a:r>
              <a:rPr lang="en-US" sz="2000" dirty="0" smtClean="0">
                <a:latin typeface="+mn-lt"/>
              </a:rPr>
              <a:t>Vector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digitized buildings (polygon) </a:t>
            </a:r>
            <a:r>
              <a:rPr lang="en-US" sz="2000" dirty="0" err="1" smtClean="0">
                <a:latin typeface="+mn-lt"/>
              </a:rPr>
              <a:t>shapefile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327" y="2133600"/>
            <a:ext cx="3534835" cy="278892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 bwMode="auto">
          <a:xfrm>
            <a:off x="1770888" y="3322320"/>
            <a:ext cx="5334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429000" y="3093720"/>
            <a:ext cx="3048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8794991">
            <a:off x="4226409" y="2645726"/>
            <a:ext cx="649567" cy="6999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621934" y="3439503"/>
            <a:ext cx="5334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280046" y="3210903"/>
            <a:ext cx="3048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18794991">
            <a:off x="8077455" y="2762909"/>
            <a:ext cx="649567" cy="6999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181600" y="2161032"/>
            <a:ext cx="3886200" cy="272186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669536" y="3931920"/>
            <a:ext cx="4572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8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68529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</a:t>
            </a:r>
            <a:r>
              <a:rPr lang="en-US" sz="2000" dirty="0" smtClean="0"/>
              <a:t> (Contd.)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1167441"/>
            <a:ext cx="7058025" cy="547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3114"/>
            <a:ext cx="8763000" cy="5248275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665976"/>
            <a:ext cx="9144000" cy="228600"/>
          </a:xfrm>
          <a:prstGeom prst="rect">
            <a:avLst/>
          </a:prstGeom>
        </p:spPr>
        <p:txBody>
          <a:bodyPr/>
          <a:lstStyle>
            <a:lvl1pPr algn="l">
              <a:defRPr sz="1000" b="1">
                <a:latin typeface="+mn-lt"/>
              </a:defRPr>
            </a:lvl1pPr>
          </a:lstStyle>
          <a:p>
            <a:r>
              <a:rPr lang="en-US" sz="800" dirty="0" smtClean="0">
                <a:solidFill>
                  <a:srgbClr val="847C44"/>
                </a:solidFill>
              </a:rPr>
              <a:t>Geographic Information Systems I | Department of Geography, DePaul University. Nandhini Gulasingam		                   	                  </a:t>
            </a:r>
            <a:fld id="{93F56113-AEBE-4736-BC21-20B991040C91}" type="slidenum">
              <a:rPr lang="en-US" sz="800" smtClean="0">
                <a:solidFill>
                  <a:srgbClr val="847C44"/>
                </a:solidFill>
              </a:rPr>
              <a:pPr/>
              <a:t>9</a:t>
            </a:fld>
            <a:endParaRPr lang="en-US" sz="800" dirty="0">
              <a:solidFill>
                <a:srgbClr val="847C4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6668529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ACA35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5244" y="225425"/>
            <a:ext cx="8338756" cy="863600"/>
          </a:xfrm>
        </p:spPr>
        <p:txBody>
          <a:bodyPr/>
          <a:lstStyle/>
          <a:p>
            <a:r>
              <a:rPr lang="en-US" dirty="0" smtClean="0"/>
              <a:t>Raster Data Model</a:t>
            </a:r>
            <a:r>
              <a:rPr lang="en-US" sz="2000" dirty="0" smtClean="0"/>
              <a:t> (Contd.)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43025"/>
            <a:ext cx="76485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066800"/>
            <a:ext cx="3771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676400" y="4876800"/>
            <a:ext cx="1524000" cy="12192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1562100" y="1181100"/>
            <a:ext cx="3733800" cy="3505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200400" y="4038600"/>
            <a:ext cx="5715000" cy="2057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257800" y="1066800"/>
            <a:ext cx="3733800" cy="2971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066800"/>
            <a:ext cx="4068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n-lt"/>
              </a:rPr>
              <a:t>Bing Maps Hybrid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report on country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country</Template>
  <TotalTime>2172</TotalTime>
  <Words>1845</Words>
  <Application>Microsoft Office PowerPoint</Application>
  <PresentationFormat>On-screen Show (4:3)</PresentationFormat>
  <Paragraphs>541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Presentation for report on country</vt:lpstr>
      <vt:lpstr>GEO 241: Geographic Information Systems I</vt:lpstr>
      <vt:lpstr>Raster Data Model</vt:lpstr>
      <vt:lpstr>Raster Data Model (Contd.)</vt:lpstr>
      <vt:lpstr>Raster Data Model (Contd.)</vt:lpstr>
      <vt:lpstr>Raster Data Model (Contd.)</vt:lpstr>
      <vt:lpstr>Raster Data Model (Contd.)</vt:lpstr>
      <vt:lpstr>Raster Data Model (Contd.)</vt:lpstr>
      <vt:lpstr>Raster Data Model (Contd.)</vt:lpstr>
      <vt:lpstr>Raster Data Model (Contd.)</vt:lpstr>
      <vt:lpstr>Raster Data Model (Contd.)</vt:lpstr>
      <vt:lpstr>Raster Data Model (Contd.)</vt:lpstr>
      <vt:lpstr>Geographic Extent and Unit of Analysis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Geographic Extent and Unit of Analysis (Contd.)</vt:lpstr>
      <vt:lpstr>Data Sources</vt:lpstr>
      <vt:lpstr>Data Sources (Contd.)</vt:lpstr>
      <vt:lpstr>Data Sources (Contd.)</vt:lpstr>
      <vt:lpstr>Data Sources (Contd.)</vt:lpstr>
      <vt:lpstr>Data Sources (Contd.)</vt:lpstr>
      <vt:lpstr>Data Sources (Contd.)</vt:lpstr>
      <vt:lpstr>Lab 7</vt:lpstr>
      <vt:lpstr>Next Week – (Week 9) IMPORTANT!!!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creator>Gulasingam, Nandhini</dc:creator>
  <cp:lastModifiedBy>DePaul University</cp:lastModifiedBy>
  <cp:revision>298</cp:revision>
  <cp:lastPrinted>2012-10-23T16:27:29Z</cp:lastPrinted>
  <dcterms:created xsi:type="dcterms:W3CDTF">2009-08-03T17:32:32Z</dcterms:created>
  <dcterms:modified xsi:type="dcterms:W3CDTF">2012-10-24T19:24:39Z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