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35" r:id="rId30"/>
    <p:sldId id="336" r:id="rId31"/>
    <p:sldId id="337" r:id="rId32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C44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456" autoAdjust="0"/>
  </p:normalViewPr>
  <p:slideViewPr>
    <p:cSldViewPr>
      <p:cViewPr varScale="1">
        <p:scale>
          <a:sx n="75" d="100"/>
          <a:sy n="7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2" y="-84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1B03-A47C-4D33-A9D9-6BF3CF6B5F4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3366-C46F-4FA9-864A-06C26CD24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FF4380A-DBF7-46BD-BD24-1CF26FAB5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kumimoji="1" lang="en-US" sz="1200" kern="1200" dirty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 2009 Nandhini Gulasingam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65" r:id="rId4"/>
    <p:sldLayoutId id="2147483664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ymap.com/map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s.chicagopolice.org/CLEARMap/startPage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quake.usgs.gov/learn/kml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58SwUJ4Ev5U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://en.wikipedia.org/wiki/File:SAGA_screenshot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images.google.com/imgres?imgurl=http://www.sbgmaps.com/images/clover.gif&amp;imgrefurl=http://www.sbgmaps.com/mapping.htm&amp;usg=__NUX8hNAJ9j0dfD-rdP8CRdHgkeI=&amp;h=385&amp;w=350&amp;sz=114&amp;hl=en&amp;start=18&amp;tbnid=w0-nLSHSO0d_9M:&amp;tbnh=123&amp;tbnw=112&amp;prev=/images?q=GIS+Applications&amp;gbv=2&amp;hl=en" TargetMode="External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hyperlink" Target="http://images.google.com/imgres?imgurl=http://eureka3d.com/Images/ImageGIS.jpg&amp;imgrefurl=http://eureka3d.com/GISApplications.html&amp;usg=__casxf3M8d2_7_U_HrXlLZ7JHS2U=&amp;h=369&amp;w=530&amp;sz=172&amp;hl=en&amp;start=11&amp;tbnid=txUWIN8znPnj_M:&amp;tbnh=92&amp;tbnw=132&amp;prev=/images?q=GIS+Applications&amp;gbv=2&amp;hl=en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hyperlink" Target="http://images.google.com/imgres?imgurl=http://www.gsf.qc.ca/Img/Magellan_Pro/MM_CX_Big.jpg&amp;imgrefurl=http://www.gsf.qc.ca/GPS/Magellan/MMCX/MMCX_En.html&amp;usg=__ygt7AQHR9-OriLCC72GIQDo8Bbc=&amp;h=858&amp;w=417&amp;sz=84&amp;hl=en&amp;start=16&amp;tbnid=dWfIsXyKyNMIjM:&amp;tbnh=145&amp;tbnw=70&amp;prev=/images?q=GIS+Applications&amp;gbv=2&amp;hl=en" TargetMode="External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i.com/news/maps/egyptian-unrest-map-2011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eospatialrevolution.psu.edu/episode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ndor.depaul.edu/~lasugrad/forms/majorform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048000"/>
            <a:ext cx="8839201" cy="609600"/>
          </a:xfrm>
        </p:spPr>
        <p:txBody>
          <a:bodyPr/>
          <a:lstStyle/>
          <a:p>
            <a:pPr algn="ctr"/>
            <a:r>
              <a:rPr lang="en-US" sz="2800" b="1" cap="small" dirty="0" smtClean="0"/>
              <a:t>GEO 241: Geographic Information Systems I</a:t>
            </a:r>
            <a:endParaRPr lang="en-US" sz="2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3886200"/>
            <a:ext cx="769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0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Week 9</a:t>
            </a: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lang="en-US" sz="2000" b="1" dirty="0" smtClean="0">
                <a:latin typeface="+mn-lt"/>
              </a:rPr>
              <a:t>New Developments in GIS</a:t>
            </a:r>
          </a:p>
          <a:p>
            <a:pPr algn="l"/>
            <a:r>
              <a:rPr lang="en-US" sz="2000" b="1" kern="0" dirty="0" smtClean="0"/>
              <a:t>                 GIS Resources, </a:t>
            </a:r>
          </a:p>
          <a:p>
            <a:pPr algn="l"/>
            <a:r>
              <a:rPr lang="en-US" sz="2000" b="1" dirty="0" smtClean="0"/>
              <a:t>                 Final Paper Preparation</a:t>
            </a:r>
            <a:endParaRPr lang="en-US" sz="2000" dirty="0" smtClean="0">
              <a:latin typeface="+mn-lt"/>
            </a:endParaRP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pPr algn="ctr"/>
            <a:r>
              <a:rPr lang="en-US" sz="800" dirty="0" smtClean="0">
                <a:solidFill>
                  <a:srgbClr val="847C44"/>
                </a:solidFill>
              </a:rPr>
              <a:t>Geographic Information Systems I |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smtClean="0"/>
              <a:t>	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5425"/>
            <a:ext cx="83820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None/>
            </a:pPr>
            <a:r>
              <a:rPr lang="en-US" b="1" dirty="0" smtClean="0"/>
              <a:t>3. Data Collection Equipment &amp; Accessories </a:t>
            </a:r>
            <a:r>
              <a:rPr lang="en-US" sz="1800" dirty="0" smtClean="0"/>
              <a:t>(Contd.)</a:t>
            </a:r>
          </a:p>
          <a:p>
            <a:pPr marL="857250" lvl="1" indent="-457200"/>
            <a:r>
              <a:rPr lang="en-US" sz="2400" dirty="0" smtClean="0"/>
              <a:t>Example:</a:t>
            </a:r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http://www.paulbolstad.net/3rdedition/figures/chapter15/fig15-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4930914"/>
            <a:ext cx="390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Location based data is collected using handheld devices</a:t>
            </a:r>
            <a:endParaRPr lang="en-US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38400"/>
            <a:ext cx="3124200" cy="24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782312" y="4930914"/>
            <a:ext cx="390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Aerial images/ land scanning is done to take stock of the land use/ inventory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6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5425"/>
            <a:ext cx="83820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4. Web-based Mapping and other Applications</a:t>
            </a:r>
          </a:p>
          <a:p>
            <a:pPr marL="857250" lvl="1" indent="-457200"/>
            <a:r>
              <a:rPr lang="en-US" sz="2400" dirty="0" smtClean="0"/>
              <a:t>Information dissemination:</a:t>
            </a:r>
          </a:p>
          <a:p>
            <a:pPr marL="857250" lvl="1" indent="-457200">
              <a:buNone/>
            </a:pPr>
            <a:r>
              <a:rPr lang="en-US" sz="2400" dirty="0" smtClean="0"/>
              <a:t>      Then – Limited to paper mapping</a:t>
            </a:r>
          </a:p>
          <a:p>
            <a:pPr marL="857250" lvl="1" indent="-457200">
              <a:buNone/>
            </a:pPr>
            <a:r>
              <a:rPr lang="en-US" sz="2400" dirty="0" smtClean="0"/>
              <a:t>      Now – real-time information is available on the web. Maps are created dynamically (on the fly). </a:t>
            </a:r>
            <a:r>
              <a:rPr lang="en-US" sz="2400" u="sng" dirty="0" smtClean="0"/>
              <a:t>Expanded the breath of GIS/ spatial data users</a:t>
            </a:r>
            <a:r>
              <a:rPr lang="en-US" sz="2400" dirty="0" smtClean="0"/>
              <a:t> . Information could be created by users with no prior GIS knowledge</a:t>
            </a:r>
            <a:endParaRPr lang="en-US" sz="2400" u="sng" dirty="0" smtClean="0"/>
          </a:p>
          <a:p>
            <a:pPr marL="857250" lvl="1" indent="-457200"/>
            <a:r>
              <a:rPr lang="en-US" sz="2400" dirty="0" smtClean="0"/>
              <a:t>Uses: Real-time data, photos and videos on the web for</a:t>
            </a:r>
          </a:p>
          <a:p>
            <a:pPr marL="1257300" lvl="2" indent="-457200"/>
            <a:r>
              <a:rPr lang="en-US" sz="2200" dirty="0" smtClean="0"/>
              <a:t>Direction and navigation</a:t>
            </a:r>
          </a:p>
          <a:p>
            <a:pPr marL="1257300" lvl="2" indent="-457200"/>
            <a:r>
              <a:rPr lang="en-US" sz="2200" dirty="0" smtClean="0"/>
              <a:t>Spatial locations</a:t>
            </a:r>
          </a:p>
          <a:p>
            <a:pPr marL="1257300" lvl="2" indent="-457200"/>
            <a:r>
              <a:rPr lang="en-US" sz="2200" dirty="0" smtClean="0"/>
              <a:t>Public Participatory GIS (PPGIS) – Public can use web-based mapping for decision making, planning and information gathering </a:t>
            </a:r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3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5425"/>
            <a:ext cx="83820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 marL="457200" indent="-457200">
              <a:buNone/>
            </a:pPr>
            <a:r>
              <a:rPr lang="en-US" b="1" dirty="0" smtClean="0"/>
              <a:t>4. Web-based Mapping and other Applications </a:t>
            </a:r>
            <a:r>
              <a:rPr lang="en-US" sz="2000" dirty="0" smtClean="0"/>
              <a:t>(Contd.)</a:t>
            </a:r>
          </a:p>
          <a:p>
            <a:pPr marL="457200" indent="-457200">
              <a:buNone/>
            </a:pPr>
            <a:endParaRPr lang="en-US" sz="800" b="1" dirty="0" smtClean="0"/>
          </a:p>
          <a:p>
            <a:pPr marL="857250" lvl="1" indent="-457200"/>
            <a:r>
              <a:rPr lang="en-US" sz="2400" dirty="0" smtClean="0"/>
              <a:t>Example: </a:t>
            </a:r>
            <a:r>
              <a:rPr lang="en-US" sz="2400" dirty="0" err="1" smtClean="0"/>
              <a:t>PolicyMap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(Click Here)</a:t>
            </a:r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22" y="2406501"/>
            <a:ext cx="754507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0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4. </a:t>
            </a:r>
            <a:r>
              <a:rPr lang="en-US" b="1" dirty="0" smtClean="0"/>
              <a:t>Web-based Mapping and other Applications </a:t>
            </a:r>
            <a:r>
              <a:rPr lang="en-US" sz="1800" dirty="0" smtClean="0"/>
              <a:t>(Contd.)</a:t>
            </a:r>
          </a:p>
          <a:p>
            <a:pPr marL="857250" lvl="1" indent="-457200"/>
            <a:r>
              <a:rPr lang="en-US" sz="2400" dirty="0" smtClean="0"/>
              <a:t>Example: CPD’s Clear Map </a:t>
            </a:r>
            <a:r>
              <a:rPr lang="en-US" dirty="0" smtClean="0">
                <a:hlinkClick r:id="rId3"/>
              </a:rPr>
              <a:t>(Click Here)</a:t>
            </a:r>
            <a:endParaRPr lang="en-US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16690" y="18288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8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None/>
            </a:pPr>
            <a:r>
              <a:rPr lang="en-US" b="1" dirty="0" smtClean="0"/>
              <a:t>4. Web-based Mapping and other Applications </a:t>
            </a:r>
            <a:r>
              <a:rPr lang="en-US" sz="2000" dirty="0" smtClean="0"/>
              <a:t>(Contd.)</a:t>
            </a:r>
          </a:p>
          <a:p>
            <a:pPr marL="457200" indent="-457200"/>
            <a:r>
              <a:rPr lang="en-US" dirty="0" smtClean="0"/>
              <a:t>Example: Sample Google Earth Files (KLM) </a:t>
            </a:r>
            <a:r>
              <a:rPr lang="en-US" dirty="0" smtClean="0">
                <a:hlinkClick r:id="rId3"/>
              </a:rPr>
              <a:t>(Click Here)</a:t>
            </a:r>
            <a:endParaRPr lang="en-US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152400" y="6315002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Google Earth is used to identify Real-time info. E.g. Earthquakes </a:t>
            </a:r>
            <a:endParaRPr lang="en-US" sz="18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18664"/>
            <a:ext cx="5638800" cy="40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8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</a:t>
            </a:r>
            <a:r>
              <a:rPr lang="en-US" dirty="0" smtClean="0"/>
              <a:t>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5. 3-D Visualization</a:t>
            </a:r>
          </a:p>
          <a:p>
            <a:pPr marL="857250" lvl="1" indent="-457200"/>
            <a:r>
              <a:rPr lang="en-US" sz="2400" dirty="0" smtClean="0"/>
              <a:t>Information dissemination:</a:t>
            </a:r>
          </a:p>
          <a:p>
            <a:pPr marL="857250" lvl="1" indent="-457200">
              <a:buNone/>
            </a:pPr>
            <a:r>
              <a:rPr lang="en-US" sz="2400" dirty="0" smtClean="0"/>
              <a:t>      Then – Minimal or didn’t exist</a:t>
            </a:r>
          </a:p>
          <a:p>
            <a:pPr marL="857250" lvl="1" indent="-457200">
              <a:buNone/>
            </a:pPr>
            <a:r>
              <a:rPr lang="en-US" sz="2400" dirty="0" smtClean="0"/>
              <a:t>      Now – advanced and sophisticated with high resolution, color images, real-world object visualization</a:t>
            </a:r>
            <a:endParaRPr lang="en-US" sz="2400" u="sng" dirty="0" smtClean="0"/>
          </a:p>
          <a:p>
            <a:pPr marL="857250" lvl="1" indent="-457200"/>
            <a:r>
              <a:rPr lang="en-US" sz="2400" dirty="0" smtClean="0"/>
              <a:t>Uses: information is viewed using</a:t>
            </a:r>
          </a:p>
          <a:p>
            <a:pPr marL="1257300" lvl="2" indent="-457200"/>
            <a:r>
              <a:rPr lang="en-US" sz="2200" dirty="0" smtClean="0"/>
              <a:t>3-D Maps</a:t>
            </a:r>
          </a:p>
          <a:p>
            <a:pPr marL="1257300" lvl="2" indent="-457200"/>
            <a:r>
              <a:rPr lang="en-US" sz="2200" dirty="0" smtClean="0"/>
              <a:t>Flythrough </a:t>
            </a:r>
          </a:p>
          <a:p>
            <a:pPr marL="1257300" lvl="2" indent="-457200"/>
            <a:r>
              <a:rPr lang="en-US" sz="2200" dirty="0" smtClean="0"/>
              <a:t>Flyover</a:t>
            </a:r>
          </a:p>
          <a:p>
            <a:pPr marL="857250" lvl="1" indent="-457200">
              <a:buNone/>
            </a:pPr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00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5. 3-D Visualization</a:t>
            </a:r>
            <a:r>
              <a:rPr lang="en-US" sz="1800" dirty="0" smtClean="0"/>
              <a:t> (Contd.)</a:t>
            </a:r>
          </a:p>
          <a:p>
            <a:pPr marL="857250" lvl="1" indent="-457200"/>
            <a:r>
              <a:rPr lang="en-US" sz="2400" dirty="0" smtClean="0"/>
              <a:t>Example:</a:t>
            </a:r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3D extensions screen sho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13873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2413873"/>
            <a:ext cx="4162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3088" y="5080337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err="1" smtClean="0">
                <a:latin typeface="+mn-lt"/>
              </a:rPr>
              <a:t>SiteBuilder</a:t>
            </a:r>
            <a:r>
              <a:rPr lang="en-US" sz="2000" dirty="0" smtClean="0">
                <a:latin typeface="+mn-lt"/>
              </a:rPr>
              <a:t> 3D is used to explore / visualize a development site for mixed land use development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943600"/>
            <a:ext cx="210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847C44"/>
                </a:solidFill>
                <a:latin typeface="+mn-lt"/>
                <a:hlinkClick r:id="rId5"/>
              </a:rPr>
              <a:t>View Animation</a:t>
            </a:r>
            <a:endParaRPr lang="en-US" sz="2000" dirty="0">
              <a:solidFill>
                <a:srgbClr val="847C44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57073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Flyover 3-D visualization is used to show land development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5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6. Open source GIS (Free)</a:t>
            </a:r>
          </a:p>
          <a:p>
            <a:pPr marL="857250" lvl="1" indent="-457200"/>
            <a:r>
              <a:rPr lang="en-US" sz="2400" dirty="0" smtClean="0"/>
              <a:t>Information dissemination:</a:t>
            </a:r>
          </a:p>
          <a:p>
            <a:pPr marL="857250" lvl="1" indent="-457200">
              <a:buNone/>
            </a:pPr>
            <a:r>
              <a:rPr lang="en-US" sz="2400" dirty="0" smtClean="0"/>
              <a:t>      Then – didn’t exist. Nothing was free</a:t>
            </a:r>
          </a:p>
          <a:p>
            <a:pPr marL="857250" lvl="1" indent="-457200">
              <a:buNone/>
            </a:pPr>
            <a:r>
              <a:rPr lang="en-US" sz="2400" dirty="0" smtClean="0"/>
              <a:t>      Now – free exchange of technology, software, data and methods for GIS</a:t>
            </a:r>
            <a:endParaRPr lang="en-US" sz="2400" u="sng" dirty="0" smtClean="0"/>
          </a:p>
          <a:p>
            <a:pPr marL="857250" lvl="1" indent="-457200"/>
            <a:r>
              <a:rPr lang="en-US" sz="2400" dirty="0" smtClean="0"/>
              <a:t>Uses: technologies used for</a:t>
            </a:r>
          </a:p>
          <a:p>
            <a:pPr marL="1257300" lvl="2" indent="-457200"/>
            <a:r>
              <a:rPr lang="en-US" sz="2200" dirty="0" smtClean="0"/>
              <a:t>Mapping software</a:t>
            </a:r>
          </a:p>
          <a:p>
            <a:pPr marL="1257300" lvl="2" indent="-457200"/>
            <a:r>
              <a:rPr lang="en-US" sz="2200" dirty="0" smtClean="0"/>
              <a:t>Software development tools</a:t>
            </a:r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24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5425"/>
            <a:ext cx="8382000" cy="863600"/>
          </a:xfrm>
        </p:spPr>
        <p:txBody>
          <a:bodyPr/>
          <a:lstStyle/>
          <a:p>
            <a:r>
              <a:rPr lang="en-US" sz="3000" dirty="0" smtClean="0"/>
              <a:t>New Developments in GIS Technologies</a:t>
            </a:r>
            <a:r>
              <a:rPr lang="en-US" dirty="0" smtClean="0"/>
              <a:t>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6. Open source GIS (Free) </a:t>
            </a:r>
            <a:r>
              <a:rPr lang="en-US" sz="1800" dirty="0" smtClean="0"/>
              <a:t>(Contd.)</a:t>
            </a:r>
          </a:p>
          <a:p>
            <a:pPr marL="857250" lvl="1" indent="-457200"/>
            <a:r>
              <a:rPr lang="en-US" sz="2400" dirty="0" smtClean="0"/>
              <a:t>Example: </a:t>
            </a:r>
            <a:r>
              <a:rPr lang="en-US" dirty="0" smtClean="0"/>
              <a:t>GRASS GIS, SAGA GIS, Quantum GIS, </a:t>
            </a:r>
            <a:r>
              <a:rPr lang="en-US" dirty="0" err="1" smtClean="0"/>
              <a:t>MapWindow</a:t>
            </a:r>
            <a:r>
              <a:rPr lang="en-US" dirty="0" smtClean="0"/>
              <a:t> GIS, </a:t>
            </a:r>
            <a:r>
              <a:rPr lang="en-US" dirty="0" err="1" smtClean="0"/>
              <a:t>gvSIG</a:t>
            </a:r>
            <a:r>
              <a:rPr lang="en-US" dirty="0" smtClean="0"/>
              <a:t>, </a:t>
            </a:r>
            <a:r>
              <a:rPr lang="en-US" dirty="0" err="1" smtClean="0"/>
              <a:t>JumpGIS</a:t>
            </a:r>
            <a:endParaRPr lang="en-US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thumb/a/ab/SAGA_screenshot.jpg/225px-SAGA_screenshot.jpg">
            <a:hlinkClick r:id="rId4" tooltip="&quot;SAGA screenshot.jpg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910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688336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419600"/>
            <a:ext cx="2971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0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577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New Development in GIS – Current Trend</a:t>
            </a:r>
          </a:p>
          <a:p>
            <a:pPr marL="457200" indent="-457200">
              <a:buNone/>
            </a:pPr>
            <a:r>
              <a:rPr lang="en-US" sz="2800" b="1" u="sng" dirty="0" smtClean="0"/>
              <a:t>(1) Smart Phones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u="sng" dirty="0" err="1" smtClean="0"/>
              <a:t>Geotag</a:t>
            </a:r>
            <a:r>
              <a:rPr lang="en-US" sz="2800" b="1" u="sng" dirty="0" smtClean="0"/>
              <a:t>: </a:t>
            </a:r>
            <a:r>
              <a:rPr lang="en-US" dirty="0" smtClean="0"/>
              <a:t>is the process of adding geographical identification metadata to various media such as photographs, video, websites, SMS messages, or RSS feeds </a:t>
            </a:r>
          </a:p>
          <a:p>
            <a:pPr marL="457200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2" descr="http://t3.gstatic.com/images?q=tbn:ANd9GcTo_cayc1SG310Gc_OhoTAF3jdJMd8dGIeerRznIWjW9ZCPi7Ut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05249"/>
            <a:ext cx="3886200" cy="2339790"/>
          </a:xfrm>
          <a:prstGeom prst="rect">
            <a:avLst/>
          </a:prstGeom>
          <a:noFill/>
        </p:spPr>
      </p:pic>
      <p:sp>
        <p:nvSpPr>
          <p:cNvPr id="23556" name="AutoShape 4" descr="data:image/jpg;base64,/9j/4AAQSkZJRgABAQAAAQABAAD/2wCEAAkGBhQSERUTExQUFRUWGR4aGRgXGBgbGhofHR8aHB0dHBseHSYeGB4jIRwbIS8gIykpLCwsGB4xNTAqNSYrLCkBCQoKDgwOGg8PGiwkHyIpKiwsLCwsLCwsLCosLCwpLCwsLCwpLCksLCwsLCwsKSwsLCwsLCwpLCwpLCkpKSwpLP/AABEIALMBGQMBIgACEQEDEQH/xAAcAAABBQEBAQAAAAAAAAAAAAAFAAIDBAYHAQj/xABKEAACAQIEAwUEBwUECQMFAQABAhEDIQAEEjEFQVEGEyJhcTKBkaEUI0KxwdHwBxVSU5JictLhFhckVIKTorLxQ3PTM0SjwuIl/8QAGQEAAwEBAQAAAAAAAAAAAAAAAQIDBAAF/8QAKhEAAgICAgEEAgIBBQAAAAAAAAECEQMhEjFBBBMyUSJhgcHxFEJS4fD/2gAMAwEAAhEDEQA/AMwceYUYU4IDycNbDws4YRfBOGM0Cb4NdkqJOuoVF7A6rgTtp5A9ecYEZTI9+wQGBzMEjqAY2nFvhWcFKqRSErJUkzsJC6eskT0w3SODXaDhVfOUzWFyjhSogQCAqkD+kf8AEcMXKtk6MIPrmgKTbTq9p97wDAAnefWFu1dbKuyU4C2kc7gHfbpvbEiftAlgKiyp9osoN56dIwmSMmtFcMuL30C5zSLKsxUX8LMYgxI5g8p54vZ/ttmayJTDMgtYEhmYgg35iOW3XyPPm8lUQKGKqxmFIFxtIBjziDuOcYibs5T1LXpvrUCDCkkdBKkhDyGoCZ3xLk18oluEXtMv5Kt4DUYA1SNA8MX3nfS03uNwI8sYHM8ObWwZrkxqJB1QZPtAEnrfGz4jxymjQzafD4LcpgmBIBMW5QovgLUXUweFIIBBEkDoByIFukweuGxw4K/snlm5MAnMOhFNWFkmRZuY8M7iYv63ti5keJrRZXcgILaCVNUk2LdRCkxc8xMmxXK5JO6l9OqADExO8Cbx93K2BFZEH1lRai3/AJa7WIA8RmASJ532jFE70TJ+P5xKlZEoFiQLsDzOwHIQOf5YKcN7Qsp7mtKnYNMb7Ecgfkek3xT4Bwi71wjQx8IgeECBJA21Ectpxb4pw6VIqLJnwwIIkSIncEX6RPTB/FqjnadhfKVEcFZJp0wGJU33ICgapVx0MDz5mbI52mgdKhVVqjTJuxNtEWBkEDAn9n3Aic8KdRTogz0MCR5+vvx1huAZdonL0TO0qOXuwqpHTu9nJuKcSppT7oqHDHUTJuBEaREG9uVicaXJ8Gy40sVcK4LXCIABG5ALGTsRvjXns/k10g5aiNwAKQO1jsth54sfQ8sR3eikQZGmBBtJEbbcsHbE0YDJVcjVNRKRqlmB7uUPiMEhUF2iIu0TFoviHMOYPeKyusEza5IDD3menyv0OhwjK02GilRVrwVVQbRMEc7j44echliTKUiTc7XkkX63kYm4bspz1Ryni/E21REIQLAA6hykRYi+Ecx/tNOHWGplNQAsWAYAiT/BsTzPXHVT2cyx/wDt6P8AQv5Y9/0fy9vqKVjI8C2PUefngcV4Dz3ZzbO5sMq6G1QVJ38+RuPTzxQ4xxgI2r6KG1i+qe7JhTa1yRBI/PHWE7PZZdqFIeiKPww+twWg4hqNNgDMFQRNhMHnAAnywVFVTOeR8uSONcL49Uet4qaIpU2UML8jvJPy2GIc/mwrlnJ8LFZt7uo+BjfeMdnHZ3LfyKPX2F/LEb9lsoTJy1Anzpr+X6jBpA5t9nBs/wAfq1nKraXjwSPIXmR19+CPBuAnVNVWarMge0GF+e3nLQCIx2kdl8oDIy1Cf/bX8sT0+C0FmKVMTcwoEnqcM3qkCLS7OS5mrRyqfXKXYGFSfDzsTadIja1xOKXZ/jDVXami6Q0sgUXBm+/tb/LHXqnZPJsZbK5ck8zSQn7sR1OAZSj41y1BSJMrTAIAF/ZUnbphYxSHlkbVGGp1WSqTUIWr3bFdVpBtsJ+60YGcMzXfSKJDEHztHM84/XLHS6PCcrWB+ppEGQGUHkRs0AxJ3FjfHC+M8QK1KtFAFUVGUx7TQStzyB6DDxjZOzacZ7bU6WruglSuo0axeB6xa/vxlP8ATfM/x/I4qcL7OVaxACkk7CN/dvGNX/qszP8AL/6k/wAWGUYIZ5H9mTYYbh7YbGEJnha2IK1UKCTiVsVhlDUqQNgBN4Put5YZHIKcLD0cq9RTBqLzggG4U9ALg35fO/2ZyghVvFrdALkm0j0Nr4FU8kzmp3baiWCsoJAIUi1vYIvBHlfBvOo1GiypOpUg3kqCYYz6NHvwewsZ2brh61ao1JauuVAblJtHmLYoHh1N28QNMHc3I8tpAwR4A4p0ZmGgkDnqPhHwkH3Yt0siYB2X5/r1w5K92AF7N95U0UHDyYHmdpkfH341a5d6aJTaRUa1QTOxIsRaLH7sR/RgqjQPEzQsbyf0MNzOYK97VN+7Q73k7C/O/wB+FkFNszHGV7/NOqzCjTa/sj85+OGUa3d03pMYI9k3G4Nj0vJ89WCXY2hqqVKhvAufNt/x+OGdoVDg8izTPOB0tc7DpfBa8DJ7A+QzrLBdfCTOo3IkXKjcnTPxxb+hNWzOgggKZb79+fIee/OMN4VSaUSp4jMLE2AF5Ci4PWD642GVfLqza6gDaSoYMsCCfE1iWiSAJHKdrSk/oqv2e5vilPKUkPtNPsqYECDDdBt8RHOBOd7a06jB3pHXYBgRYcxttt+eC1RMs5n6RQI6EW5DZmO/6iIxG3DMtuamVYXg6gIn2SSN4N+QMRGJRkolZRcthbsRVD5ymwMjS0dPZPu2x0Y0hYlQSNj+hjn3YThqJmkanUossNIpvNyDcDl5+s2x07Dpp9Eppp0wfXyYcqSbqSdgd789vUYiy/CVRlYMZXay/wAIWLDoBfBXCw6k0ScUwRS4OvMknyAA3U2t/Z33uceHgixGo7RsvQjaI2J+/BjCwecvsHCJAMKcAcz27pI7IadUlWKmNEWJFvF5Yi/1h0f5db4J/ixRenyv/aJ7+PqzRzhTjOf6w6P8ut8E/wAWPP8AWLR/lVvgn+LHf6fL/wATvfx/ZpJwpxmv9Y1H+XW+Cf4sWuF9tqVeqtJUqAtMFtMWBPJieWA8GRK2grNB9MNzhTifCxEqQTiHNZcOsHYyDvsd9iD88XcLHHFHKZMU9oAvYAgCYJgEmNthA3xx+l2boipWr5h9Cd65LRMS7QFHMn8vM47accu7R0Fp5apVeD9YQi+ZbcxcwJt+eGQGWcjxygulKDkDeQmm5ixc3O/O0mL7YJ/vav8AzT8F/LHKOJ9oBUWmlFNCqJk6WY85mLTv7h0uO7vyf4YbidRMTj3lhDfD3bc4UBVc4Mdncp9U1Yz4zC2Psi073E/C++AWYUsQi7t6x745Y2ZpoqoshQFH8Iv8IJ/LHPSD4KDZsU2BQKzkzv05sBeL4Z2jLvUpU1u7gEjzawHpEzixX7OvUqLXWdJhY1WsWPvmflgrleHn6auYqiFKErMboNMet9QUXv1wVSO0U89xZ27tK1NVNIBGKWXaQs3k3E3w+nmFOzMAdpj79sEcxki2TRtPirVGqFuYmYE+kWwzgfZMVNb1T4Ug2sSTynkNuvuxQyrJGrPVyTqBVldCMQBq8UhZBA9fPAPtBW05Ux/6jR7h/wCDghn8m4qsyau7uGuCCYUhQOQuDsb4D9sVYvSTcC3vt5YRO2aEqRP2e4dW7uaVwyyREzI3sLEbTPL0ihxCVcCoyCNxIESREAgljuI6keuN9wLL93T5aQNE+g/Mfrnzri1dKlaoSjO4cg3BUXJAkkb7nTO15nA5WwxRXFcuq6lcTbQpj1JJYGABBmx6c8WP3UJsEkgEAgExyMBgfecMydAhfENBnYElSfK8+7EQ0BiuoayxJUXuIt/ZtEbc9jGA19FYyopulN57tSpAa0ySQDe21yN5EGMWcrlUkEIAwEt4p6z4vtTefTrGJ6WVcEErqO5bSFNtyx1eXQezc88PChlEPKta4aTMTvcSD5eR6cdZp/2Z0tXEaNQCBoqQebArbcbWmPPHbMcb/ZdlIz0jamGpm0SQpn1icdkworFhYWFjgCx4ce48OOOOV8WpfX1f/cf/ALjilTpyARcGYPIiSLHmLYIdpTp+kHmTUC30ksSwUAkiCTAGAHY/LlENFtWtQpCs4bwkWiLED2SRzHoMe6stSjD9f0eO4WpS/f8AZczLqilmIAsL9TsPU4B8f40aFeioVXRlZzMcrC8SLHcXvyi7+KdrMualMKap7uoHLJT5Kb6dRWf8ueJ6dMZ7PKTTQk+FJZrJN3mnUUMTM2kCbEwcZfUep7jE0YcHTYS7rBfsjTjOUv8Ai/7GwzO8P7ttO8AfMCfnOLnZenGbp/8AF/2tjVOXLC2vohGLjkSf2dEx7jzHuPCPXFhYWFjjjw44p25o6s6tLS8hARMFRqOo8/CPjtOO1nHMONZtKTmvmBTpnbTEvWCs0eH+EiBqMC3PbHb8HLvYI4N2XAmpsTq1M1lHpciB0vy2wU15b/eV/XuxluPdt6uYGmmO7QchcnpJ5eg688Zn6G/n8DiSxSe5M0yyRXxRcrsUaKiPTPRlIMe/DCZmPljepnA40d5TqD+ByrD+ioI/pnFTN9nMufaomix50man/wBD6lPujFzKZbhPCnZzWCkohCluSkg89riZn8cHs1U0qzb6VJIBmYk2H69+DfAez+WRCjV60GTDKFuSLiNXK2/wxL/olSkf7XIBn/6cE2NjAE/fbfHMFktHNr9Fy4VfCV1kcwWJmfS+ESrGkKjAKjagzCVBgi9xZvXcDE1eiC3hELyERA9BYbTbrgLx1ND0idLKeU2JBuDHUdL74thxrJNRbollyOEXJKzXcOzr93amlWmsgGkVIgf2ZkCOV9sQcR4uop6UpBNRHhKsur08PQee2Mzwzjgp55xRjQxY6YIAWfCY5Hp78GMzn2MtcBjMbiwAtP6nAzQeOfFO0JjjGa5VTBgUmFJESWI94Ji1+W/8OBeaq09QNUMQ7WIHsnqfd8hgjn20KXJiRb3b+sH7sBqWZy9fSDVCup1DUCoJ8m/McsTNBfHFxSCK1VxTk2C6jym+/S84D8X4X9HU1ddSp3h1yQD7RuTy1GbeZNuWJK9KtrqK1NWprJASJAHOT0vJ+WLHZbjlRg9LMAMrowE+0p9oT1FgRG2FQVozpJF/EJBteQd7xOomGMSBA+CqCEj6twbwAVMGIKrO5OxPl77p4WagUgVBpk7MdMagSGAjad45WOK/cljrKliRyHiFiB4j4QLk7btOO5IdquyrmqqtSPdQ6iCUKsWEg3E2B222g3nFtOIVKVMKKYYCP73skapiwxTyvFysakhjAMNa4BsAIG872M2tiFKlepUk6mZWPLwzzgCwB8o5YZIHSOifslZu+h/aLM1yJMoJb4g/Lrjr2OLfswyLLxFXqAAlGCgbKAPL3j3nyx2nCNUzm7FhYWFjgCwjhY8bHHHHe3+ap6jfxCu3KI8So1yLf/UX184OBGd41Rr5hu7DKiZcqhFmlVZbkMYEU2j++J3sN7UdpFfNV6cCadesssAxnvWmNoA0j5noMBEqd49TWLyFBUQSDNvlyxeWZOVkI46jRebMr9YpUBQAAbdASPmD7xgj2d+k06lF18DikEmV0hmdGDQZBgCNpvgDxUMKNqbBp+0BM7kR7r+WCVDLsaqqQsECxJ5tHwxNvXRVI6L2iz3cZhadYEFlJDSGABYxqJMxuNuQ5HBTs5T/ANppn1/7WxHm+y618z9YmpQWVfrPDAIgAQSNzI6zi9keHpl8zllQMitqGktqg6HO3IeE3sPWQMPj9VJRcJdeBcnp4NqUe/JsMe48GPcRKCwsLCxxx4cfP+a4FWzWarm5AqPLMTpA1GJJ+Q+G2PoA44pmO2yLUrU3ywdhVeG1so8JK3Ci5MTvvhonEX7uoZdYCtVqCdR5eSgWvfeeWHfTT/Cf6D/jw7Ldsm1eHI0QD5VHP/U0YIf6Z5r/AHRP+Un54EpJdhjCT8GIdYMHkYjzH+eD3Z5lZqa1ixplrjVAuYnyHWI2OBPDMmtV9LOEWCSx2EAmPUxGCfaPIxSyrAsqvqClDpgLpXxBTuTctabW3xowZFjlbXgzZoe5HimEuCZ+lralVZhsVYAkAmbEeeLtLOrLd3UVwDB0mRPT9dMZzJ5fuV8M3uSbk+pNz0xoezvDEGWqsAu6xE2INj8yI9cLlyrJNySoaEHCNNlvP1D3Mp9owY5bzfz+fvtT+iCs5pMupAAsW3/C5/XObJ1lVitTVpkTG4K7GPjPr5YqZ9HphmQ+FjdlIJ8ja69MThjc5qK8jSlxi5DP3RTy092pU6gCqnfnOq33YMPqLOPDpAFwAek7c/njPZ2pTpGi6EkFVZgxBOrURty2EDBPKDRRPiC6juTPO++/PfFc2B45pXdksWZTi30ZrtfWJanSBkkkmDPkB8Zw7gfYl69Jypplx4SGLAq0mQCDBgRM2uMV6hNXPM24QW/D4scdB4hQq5fLU1yrKjSJkAqQBpuCIkm8xy368tdiZ8jVKPkwWc4TxHL0+7Iq92OQ8SCL2N9PujnyOKPCc0TUVHpiTubyTvsbDa/4Y3lLt1maQJrZdKir7T0mgiOZFwL+QwWeuldFrCjSCsuqagXWCZ0kRztI92BKq0COTJF1JaMAeJDLyFcBiZBYTIJvOmevy5Y9SlTrJJqhyJIUqAouQIjy5RHpgRxT6/NOAQBJAnkBb4TPxxUzHBatPbl6jy9D1xH24/Z6XOTL9XKAAK0GwBAIPpz6c/zwUyeapLTJqALpGoCbnYWFj0v90TgTwKq2s06gkEGJHS58W5kD5eeIRwepWquRAUMVkwoABMD9Sd8NpdknG9G87A9pxVz9OjTWEKuSTEmFMW5fHHW8cy/Z12KFGqmZLksNS6QDFwRv6foc+m4V0+jv0LCwsLAOFhY8Jx4Tjjj5M7T1P/8ARzomP9qrT/zH3xBU2ImLSIsZg398/MY+jc1+yvhtSq9V8tLuzOzd5WEsxJJgVIEknbDf9UvDNOn6KI6d5W/+TCOO7Fo+aUzjAA63tA9q3MWEdMH+G8YK1FdpaAAesSG+Mj547ov7HuFf7oP+bX/+TEo/ZTwwbZUf8yt/8mC0/B1GU7edrO6y9b6O5erqLTpnSHcW0tMkCRtFgRgP2C4zU/e1GkXJWqNTA3LFaVcgknnv6zOOqZ/sZlK7F6lHUx566g5AcmHID4YjyPYLJ0a65inRIqpOlzUqsRKlT7TkHwsRfrhlpDPbNCMe48Bwgccce4WFhY448OORZrgFNqjujO41uXICqq+IyJg7TufPHXTj5z45RqPXqhRV0irUhQrFZ1GSAREmN+fvOAxomsyhokg09UpZidUz77H3DC+m1f4D/wAurjN8KrZhW+spsqEaVJXTsSdvQnbyxY+l/wBl/h/njNKCs2xm0t6A1F4E4ky1d6uYDMbJCqb87xY77b9fTESrbEvZynLsxmJ3A3i0WN+dj1+O26TPPryaE5iPaAgbk2wMp8XdKNSopKl2AUqCLAnruRG/niLjTlUGg+JjpAjrJ52G2KvFtOmjSQFZAJAEQSBy9SfhgQR2qJB2orapbS5NySLn3iPK+CC9pqNQFaiMs+c/OxGDlTg2W7tQSqkDxMywNhHUReOXLfFKv2CJUugt6x+YxXRH3F5JuzWQos7Vg71RTVjpfZTstoFyTY/2Tj3NZ2atPXDKD7J2Im+2/nGG9lOCvSrsjyKbrDGQNPNWPIwY+OGcWRdFQ1IKoCNJHPef+kfEYfFlcMnJ7FniWSHFaPeHVKb8RVVI06y1hsuoaBHKTpt+eD3a3iOZRwKVA1aKADVuSYvttHmOXnjGdne1dPLMC1BSFMjTa/U8zFiL7gY1uS/aclRboO8iy7X9Ryw85+7Pr9f0Z5YZ4/yj4MweP0irU+5dGqlQ2ojSBMnxQCPeOfTGv4tm1o5YaY0qCSBJgAQBPkPuwJq5+o6iu7I+lwNDIIm5sYvAF4NgwvfE3aQU6mV/2dAgKAmBuRBYetiMdnwPFVnYZ+7K6M32I4ScxVfaw1Emb3mLAneLjGmqZ2jRrNqDVBBIKEeG1hrJgxH8N9W3IjuyE5ekagYgMvivyO49dut43wNqcfzCUqquKVSm27N9meQazAcoECfU4yVydnpv6D9dKZJKUwpIkwPZJ6H37/jtW7MezmBcDvBJA2nc8v1B9R3C82zKpIqaWUDVFukzNrjmNxibgFdg1cKuompYatPXc89vmb4lNfiysKckbrg+ZrDN5emahNM94CJ3IXUCeduUzbG5xi+yvjqh2KnTOm8lbQfk0SDfGy7wdcdDolPsdhYb3g64XeDrhxQfxnKs4XSpaJ5iAbQSCQRz8QMjoZxGMm5osh1SXJnUJg1JsQZHh9MFO8HXC7wdcMpNKhXFXYF+jVwzG8TupUEiKQkT7JOljFuflhJl66g3cgkkgMk+2fZJgAkG/Lfa2DXeDrilWyxlirxN9yOSjflsfjg8/wBA4FJaWYUruZaWIKx9kGxPrG/oMS0qVU0SHDE6hIJWWW0ixIE3tPwBgWEy7XmoTII8r+XLFQZGqAv1sERN2NhNr777noMFO/oDjQ36HVBJphk8MBdQI/8AV3FwIlDAmPOMPK121HxgcllJiVnnEwGi/PDqXCRHj0MTEkiT7RY+I3NoAJ2jBXvB1xzkco2Csrlqw1yW8QezFTB8Onbb7U8vli/ly0AFTMCT4Y29fL5j3Td4OuF3g64VysZRodhYb3g64XeDrhRj044fmK5WvXbUTDuuk7DxMTF7E2v5/Dt+sdccLq5lfpFQAWao6jSnMOwadPUkGfK+J5Oi+HtlKlxItPfAAchyIEWBj05DfGg/fqfzKfxpYxTKFzUNBhpZTDKLR532EAHeManw/wAn/wDEmJyiisZNoy67Yu9mMtqRjADXP2QTLQIgz8Rig+Lz8Fbu6YR3BddZVYWR4YnYtEggmdjjU+jEghV4cKsSTCnVtYwCIiQftbiNsDMjR7zPD+FP/wBbffi9Rp5imGaoZprTgat7X35/54b2Ny4l6jEXgSZ99t+fTBjpHNUjXulPu4qB4bcrE/kY29+K+ZrUqwUUM4qGl9hi1N7e1fY8/K2KPajsxmq5RkamUWyKphgDESTYnYSDywN4NwJ6Wpa6VEqsw0krIINvbnpO3lgyVIhicXps0FfNv3NJZXvHOs3ipAuGWBJIOmx5HbeA3a3PlKAp7moRqLeInSBeTceyB6Yu5tdWchdQCKqg6bfxEhvSx9BgB2kbvM2lMXAge9iCfLaMCJo0i9k+Bo1GmpUFmURa5Z2sJ3BMxiB+x5V/q9asGjk6g8pYG0wd+QxLxLioprIGlwdQBkG1haOUk874M9nOJ1Myv1klwJ3gQsk2kL9pbc8Sm5x/KLLY1B/jJdgTilTNU6WiFKqCR4pVTzhYnebTywP4P2pqZcKvtLzBkTvPl/4xrOIU1UxpGlvDJJ+0LwNjuxP44A5XhVJ6ZUyKotYAqQshhEbzJ1bWxpfqJZUubM/sRxN8UXl4rl6tIAimDFlWxXeZFgTa9ybiJw/90U1km6QSVLWuLee4m45e/AQ9mjUYgQgGxGoiRFrkkc+eK+YpZnK21Er5HUpi9/TEeK8FuTqmaShT7saVUhQZQkDrtMReJgb3xS4RRcVK7KELghgXkWJ5AdbG/TFzgXEmrUi5VCQ0XGx3n/PBXhRosXbURCQ8FTsb+fu9cdWnYjlXRJ2Tz7rxOnRZQA1E3WdJCy1gbi8jfHSK+Z0sggnW0TyFib/DbGI4YoFejVpaawXwrHtwRBv/AOfON8aPO9pKSIzulT6u8aRqnlAJB5+X5hL6Ok97CL54AwASdQXoLmJnoCDh1HNamdYI0ECTzkTI8sZqn2+yhU1AlQSNRlBqMTyncQcPqdvsspBCVSXMeFVJJvE+L4flcccotmpwsZpu3+WUS2tbgXC7m0WY3+WHr26y5DEazoBLQASI3mDbATtWjmmnTNFhYyVT9pmVESK0GY8K8rfxYi/1q5SYK1xeJKLB9PGSfhgnNNGywseA4ocd43TylE1qurSCB4RJJYwABjgBDCxk6P7S8q0eGsAebIAPjqxK/wC0LLDcVP6R7vtc5EeoxwaZp8LGQzn7UcnS9rvZ3gJJvcc4+eJaf7R8swBC1iDB9ldombt0/Rxz12ck30arCxm6/b3LoYPee5Rb5+/4YbV7f5dRJFWP7o/xYXkgqEn4NMMcS46KlGtUFEXZ2YtpmxLe7fr0GNvV/azlQSFWuWEwCgAkX9rVYeeOe1mrZqmKtZQNDM+sHSGUk+ELHjibGeQ3JumR1RXCrsgyQKJUruoZgNZYAXjY9Byv+M4h/frfwVP6v/5xLV4g1amoZAtJAJVNyVuJY+0Rbw3g9TEDu+P8hf6j+eFi35KtIZgz2iq1lOWVJULSS4tfSo1GN9wL3sR6hsaXitFqjZVVkK4QsQSD7AsTtsG+Anz0SdbMkY26Kmao5w5Z+8YVE0Biw9oXU3t4vd68sE+yGV0KGIJIUkf3j7uXP34PcTymYZKVGhBaqSdLARpRWJkxFwVHLa3XFQvUpAU81kdK/wAayVHnN52/ixGE5TgapKEJmMzHFM0lbu0qkuGjw2BO5see9/LGu4bxOtVRGzF2p+KCAN9p6GAcPpZbKVjqpVSrCwkhgN9gfzxPnuF1VouKRV3IMQSOQFuhgk288Ucm9E3jh8vIL4YQzM9vGWa2obmLqdjG/vwD4NlTVzlSow2ZibWG4HTz/Qwbz9f6OKjESVUSDYz0NhJvywG4V2ppU3ZnoMdSgEKxG0XJJ5+XTzw9OnRKFN7H9ol1P3VMeBgp1wZBG4AvYEC4m48jj3g/D83RqrXph6qiRUISVCxDTcDaTyixOG5jtTlSPDlCD/F3zz7pkD/M4qVe1Sj2KRBm+qozDnytB88I+XRao+GavOEl9IYslRDpDFYDIRMfwnSY5eyeuKOh58HJSxKkAgH2puJkhvSfPACn2odqiFgAA02Pug9QRIv+AxoaRYPYDxAqQbSCNQ+4/HBhFxjTJ5JKTtFX961u9MhalE7rMaYjSykAxYi/kRNsFM3Xo1R3jgh2iKS6fFNgB15tI63FsZfjMqwVA7ubksoaBew9/QD5Yhp8PzVRldmMrBBJ29BHkMc42dCXF2azK5PuUcpKlx4hYz8LHn+jjIfuqrqcpI0k7T62I23GNXwyszFlqMrSb6QFUe7rbc32xElJlerTkglJHqLb+mnHY7jpnZWpO4gLI9qK+XkMNQPM2I22ItNt/wDPGny/7Re8pmnUIZYgioAD7m67c5+GK2SyCVai06zLBIkwsjUoKkkGIM78ueKWe7EA6+6ZvACWDwD4ZJgglWgXsBbmbyzmroChasN0MojNrQhNQsGbUDHLVuBfnIw7LUdJDaGTdTy2YgEbjSRI5zAiIvkH4JnMoQxR1G/9k+R5T88anhPGmqZe5BMsGUydAEdTA1SNryDgvGIsq8Mb2hyYqUigJUNcSFsV2vuN/WI88CsrQbJ06mslqbCy7MDbSY+89MavJBKs6ksCJWW3uCbQb9Nr+mI+0eTFKg/dU6BYgyVFyJgmZn3Emd4m2IQbi+CRWfGf5uRg8jxIOjLUa4aQzC8EX8XWYsBznli8OAI9RSrAkA8wYIBPxIkgdF88P4dwZahGwqFx4G2Ii99pPQ9cGaHDXpZtqRUlEh1iGhoEAnoJb8N8acmKUNtUQh6iE24nSey2d73KUmO4XS3qtvwGAn7RKZqrSozA1a262ECPifhi72OUIr0w4MnUFvK7AzbaYwC7a8Xps5RJapqAtIC6Z5+vLnidBfRl6pCAKtyux3j0nnvfDcvkiTP6/wAzghS4dEFt2uPiRYDa4NuUYsi0CCJ2kET7zhkkgNtgfjnZxalVGBgNSBgcytmE308j+GLPDcouXpxUH2HILONKwJiYBuLBuXlvgtUBaksb0n1f8DCG8j19xxS46NOXdmsIiWE7+EhdpMTzmb4yZr5pG/09PG35Afa3hjt3RpNIYPrGqN9JBN5gz8xgjwiiWohWDMyL4mAlY5Ek7EwN+p3wzIKKjZek7MEhV1AAsQbDy6DyucBc7VSnUCGp3fiLAwxgrYEKLze3v2E41S9DNYObf7/gzx9bB5uEV+v5L9TJNPgIUgxqYgc5Bk7dPOD6YmzleQTJJhVsDpFzLL4okAkgfkMZ3i3HRUKaO9bQZZnhdex9hSQLjrz2wRqdrqQy3dapIfWFA8UwRERuZFyeWNHpsGPLG8na/wDfyZ/UZcmGVY9phLL5CiAKmbqpTpiSlIHUxjrpkzsfxGJP37kP5Y/qP+LFBcutajSLwDAPQbXHIH0B5C1sefu+n/CfljzHGKf5Ho/k1cQRw2j3lVUAmSbT0BJ+ET7sbfhHElp5WhWam1TT4IUgRuJMg9I9+MFl6zKyspIYG0bz5Y1nZysGyzBjanU1X0xcEiZH9lotE+uNElZki1o0GT7Q5fMZgNVFaiAhVdWlVBmSde0nSogndcR9sOK91TFGjm6jazDJPiVYn2twDItsQTioWosD3aUi3Lu6w68lU/gPdgVxXszUSqan2XAMnkdmkAWJI2PzwMUt00NmxquVgF+z7BVdHWSY0hvGI/s8hzkTvibhnEatGshd3KgwTMiCRN/njQcNpfWKreyYB8QH3gabgc8XuOojsPAkM50mBOlRp6cwJ9/njQ2Qsz/bnNglgps9Qn1C/fc8sDuC5GmdRqUw4UTAkGbdOXPHufmrm0QgwDtbrqP3H5YNdpWp01+0jlfBCxNo8uvn6bYk5U1EtFasrZbsn4lLqNLXNxZW5npG8bkYJHs5l/Dr0UwRqJawEiwvt5enLGbTtW4p6GQMby5F2uLk+QEDy64bV49UayKZIhpAckAQItIgT15dMdxd2dytUzpGS4XlWVdLUnKhSQlNNjzJF4MH1OAHGCEqakOoAAiDNh0jlAj0wF7N8S01QtVXo6hAKBgSZMzva5uBa2D/ABPTHhU7g6iZJBnkTYAj0vPM4Vzd0BYko2S8P4UtYM+5AJAJaPKwI+ZOB2xg8v1ytgj2Sz4WFPIlfWPCPwwOznZ/N95Uju6VHUStSqwUEG9tRJO8WB2w6aXZFqTk0aDhDLUysfy3ZDtcTaetiMBK4Ra9NnFtRDEk/aGn5MBfoR0xZ4Sy5WlVXv8Av3qESERgB1Ot4B9I5YqZmgam+8jlB5ETadwD78TclLorijKDcn0VO2OYptTXuCdesAwDJULGleZWSDbmW64HcMOe092jOiHxQwIBN4mRfnbbBeu9Hwu+Yp07CyjW+820tA+eB1btXSUOFpl5i7sSD0taB5R5YEOSVJGmajdzNTw3iPEqiIaq0dDEhmIGqLiSoIBg/HHmbyCUzIs9SCRpgWsIAEC888Y+r23zGnRTIpoJsoUb+gEYs9mM5VqVGLMf7zeW4n0v1tjS+jzFiqV+Avn+NdwkhSzbL5nYT7vjGAtLM5k+Ksx0MLiRaDvA9kAkD3jBPiVAVJZHUsh1lD0O5jcxMyNvvZRpMKZqGmpXwgsSIIJCyLamWSASYHLcXmszxSTXg1e0skGmLP59O4piSWWfsgbhYUHdzO3540tPM9wi06jPrCrqVBsdIm5In4Yy/DMrTSr3uiGVpBhQtr+EASMEsrxJatIvUbVULkgkCwty/qvI5b40Z/U+9VKqsy4/Te127CvAuPqM5TCgoplSXIMkjwxA6wPywDymb1OwaNRlpte9/niHOZQo4ZKgR52MmIgArphp+1ad26Wv0+zpofWs/eM9iQCFHMATvN5OKOWL29L8qX+RFHJztvQ6sCRCtpJIE+V9XpyHphuT4cKYJLST7UHw8oA5SDtGK+frFYAJE9N+X548zp+juolwpUErUswklYjkZHQe8QT0fSOUOd/dfwB+oUZ8aD3BasVAGEhwVM+f+eL3aHhIq5Z0WnJQalMg2UXvtEchJ8sBUeDbcfLGuoZksFZeY67zaCbkD8sZJLyaoyrRynNZR0RWPeqJgaVWLydmuwnn8sZ/PUF715fWdizWtEgAQNJBJleo3vjWcd4dVpVmpsVlTGo6nMct/DtBjScAszwZWUsGYtN2MeKbgiJlfMxhY5J/FvRocIfJLY3h/ZWtUuEgHYuYH5n540OV7CBSvevdrgL4ZI3u1zbyHPCy3aV6dOlTpqJjS7wSREDVcQbXvO22G8b4ke7WqSajKQBLWBOzeG0yOUb4g+cpU2aPwjG0h2eenSESqaRYkBtJImYuGI+e+BP06t/vX/Wv+HAerUqV3LOSSYE/gB08hif9zv0b+jF5Y0+yEZtFrg4Gozfw9J5je9rTfHmczjr3ipU7tWBVgoAlbjRAHOQL4GPVIMAFibaRc4t0cuahVY5wZ5evTlf/AMYbogi1keB1HFgWhdVhJI5nflz9RiGsatN4DurcpJHTrvt8vLB7MlmpfUpUXxQXIAMCAYIkqTpA8riceZTMZuG8AqLzFVFe8fxL4ree2I85dmn243sF0+O1VADqGUeRBgef62xpKORVqffgm5CoDtBBJ+F8ATmVqOVNJaaqDqCkwehE8/edsEuIcUenlV1RN9AVYUahCn18JPmTPM4rybISik9EPCeCMMwXJUgrIMgCZ0nfbY+dx1wW7S5NqqNUqaXcWQkN4djCwIHM4xVB81UChWqHcCGjfeNjhNw3NOFnUwFllx74k2wkorlbZaN8ao13ZHIU6lULWWyq121aZt8fTGg41wamEHc9wG1L7I0ECGm6+Ik9PT38zfgeZ8Wq0QWlwb8pvc+kx5Y8bgFe8stoJ8U77f3vwwzlH7JrHK7NfVoXOs5YtpABbVNI7yDYAnfl+OPazg6VerR6EggXgQIP2iVv5eeMieztQTqdJFzeZJ6dfPDm7Nt/NTl15+7lzP34l+N9lql9GqyVFd6VRTMglGWUMb7jyufPab3lyVBRLFnMAiedrbXsORNsYdezsT9YDeIAN+c7ezjZcFATKFSoLA2bTJi7AAzYWN+mDUZMV8oRLtDPgnTRpeIm2kXPPeJ/8nGM7TV8wa1SjpjS0kKJMm92Ek79caR80zFiSNU8p25T09B5YEVEqhwab021Rqt4gVmxja3xj1xWMUukQc5eWZ2jwKsYBUievLrIH44PZPsSu9SrA9IHzuf1tglRrM1SDKwp5DTI894vz3jEX0WuSdKIRNmZyZ9EW56XweTsEnaHHheVpjwjWYN4JJ36mBixwzK0ioYAStxfaZF/d9n098KcDdhqrVKgXosU1+Ukj34r1OO06R0a0aiogUx4ibczeb+npgVsRbWijm8iwr1WDMrKAQQYEwQJPSVFufyxfr52abgUz3lRYNy1rEwpAheYbkefLHuQrrmJqSyzIOk6SIjmLi3Qjni+WohVWjThxOvQLX5lvaJiZLHnjPkvkbsaThRFlqEjXsDsWMTzMDb9b4o/RVpygEAsJ8yLD4auYJ+8E0zKaKrlStQIWH1iDVeB5gX2nrtfGKqZ4oxYPBIJam2qQXKsBMgCB5joRyFccWSyO9HQO1GUXusvV1BjVW4iwACEA8yRq5+4Yb+8TRqfR3fvUYKFJEEFlVliTtfnjANxWuy6tR0qBcgEAAEQBsBygRt5Yk4fxCq2YRqrqdF9OkgbRckzYTF7Y9CGTGsXFre/+jBPDleTkujYcRy2sWMHkd/j5YpZfgrFw1Z1IUyFUEAkbEkkzGNVxDhQFNHUkhudr8wR5H9EzgZ+8hQPekT3ZDREzHLy6eWIRyzUeKehnjjy5NbDXBuz3ehmZwirG4vtM3sBF5v+OBR7bU8qz5dwWKz4lhh6CT877j3BePdvsznm7pJp0mtoU3P95/naBbY4HUeyusSzBCPsxcjrv7sTtLstxL3Eu2FLMFWKmm8QxmVgeg9Rt03wNqZ2gxGp6xtYKB53lr9BizQ7O0grMXWQYCsCZnYzsDvbnghwrKA1PZRmkKPDpH3b3FvLEXKLdGjjKEbXgp8N4pklbxpVIAtrlxM38IaPkdzjS5zPZTNU+7V6YXYEsq+IQVABO0yLxz2xW7Q8HDtHcoPDAgq1yY1RYx5mPzy/E+y+kmCtiB7QiTyhiCT5DA/CMqBFzyQsvfQDTB0LJI3iT8Dy8sDPotf+ZU/oT88VzwaumzQd4Grb3CflhfRs1/G39T/lhtPyNUiplslrYtcAbkTO209LGR6eogauzJqGocxO8Cw5Db8MJeDNUaQhIJMmbkchvyN4xJUQqF1bAhJGmCZmN7mOe1uWH8kAr2dzNSrVaozNEKLnpYkDY3B+OLnEeHP34qo0XloJBOxERzjljzg+WVqLVJq6nBkzYbgGxki/ugYHHJ5gAqKutYI0tfcbEGd/PE005Mu4txVF3hucq5mFqMG8ZiwECY9qASthudow3tLme9rU6Kg6VALQQeQvAFiEC2MkX5ziTIUxSpd9tA0wTEkyInnYGPTzxQ4RTLlqhBLOYUyQJ9eeGWtitboJrTpwSz1tIgDSQLc5xM+Sorpk1zq2PfCwt7VoWfwxJk+KUKK1IddcxDGLgQJM3vO3XA/jPaJK+VPiXWSpKieTA2n4+7COF7CsjjoI5WnS7xEVXXXuz1NUc9ioHzxZy6IAxbxCYELJ9wgnpyi2AXFE1J4QPZgQbA2i5P44BjIVR5f8WDGKoablZr+IZrTUpqgGl1YyQCZX029+LOS0NVem2oHSGB2BmRcEX2At1xjcgpp1kLwZnzvEDna535Y1XEOIUMvN6jVSAdJFrzBBiIkevrhZJKaSCtwdnmVp9+1ZAWhDAgwTyMyDNxPLfngw2TdQ8ap8Mi4ECZ2HnztfA3sVlPqw2+szt0v18hy5m+4xZ4v2soFxTBbwsVLfZkW6+Rv+iit5ddDSVYtj6UwTM2gKQIJveeRHpy+MdCrTpK+vRTJhtW8MPdeRIkYp8WzRp0tYI/szsYgkDzgyB0Bi4xmOJsK1UspYIAJDbgkCQBO08zHPyxr0Y0mzScS7SUWpaJL6uSjkCN5iMCv9J9NPu6CMpmQZBIvOwHPe+K2S4KGqCQdMbGASbmeQAt78HcyaarobQoBBvpUQSB5aiBv5dbYk5pOkrLLH+NszzJma5PeMzTfxMT8hi/keyJddUsw6gAL/AFsQp9xx7mMzqWaYGnVEgFQy235idsFM9pqVKZ1MEQAKikAbkgCeVxsIMe8dKUgw4lvJ8ISjSJpnUCfstO1vSfS3rgfnKjRFRhHIaRp6eGmo0D1qE7bddLX4kKqyywFBAIG9idt5HpgbmgAoJAeBqFp5TsRvyjriVWh2+MjO1OHq9OoxVizRpOoaVGpfIctV4vv1x7Q7KhT4jqO9vZgxc359Bi5nM8Rp+rZqjAqXdgQux0FQIvFzPpsMHeBcP105rMEVDyu55x0PSfM9Bh+TaoWS4y5UQ5DgJIAECRIUCSQI6e6+KlTgYfMVBTUhkB1apYkrCmygmZIEAY2FGsQuikBTXmZliPNjf3CMZbjqVMoxrJ4wTyCEhpBsH5yAQRfGv0cYRk3P61fRj9XknOKUPvY3P9syEpoVEqAABIEC0zfyt5+eANPjFWpVYwXpwQy7AjnE/a3I57TiPheXevUaq+lYEU1YalN5Oo9flbynBGvnFUkOGDAE3WYE38Q35mec7mcJnnBZGsfQ+DHL205dl/heWp01VqZDU2An+KeZN5keW3zxZr5Lu0R1KANIpifGAB7JuQwIHK46HkMqV+4mtRUNSe7KPL7a3MWmQeXSDhnesWWtSqfVmb7BSRB1jkRtI2B9JxvcuRt3x40EMh41liCGuywkqzGITfXtIIBYSee1bN8UZaasj+E3UCATF52ubb4bncrTakRRrDvFsVa2qYGoE9ZgEG0fGjnMkBQpU3uy3N9t7YpCKeyU5NaL6Z7QZo0tbEn6yUGqQCQRvv6RfFfLcPmiheqyNTIUvvpHiO4B5nadpxf4GgqUp2KhkFpiBa/92InFHj9dvBSFW51EliCIVQL2G+pgLdcS7lRZ0lYzOprrKoYPrnSf4QAZF77z8cXv9GKv8VP44g4Pw2t3yV6xlYMEDbYchBsN/MY1umt1X4f54E8jWkNDEpbejl1QeBzedUWJFsCXzjuFDMzBYCgmw9nYbc49Me4WNUezAa3KVimVRlsRoIMDmJwZyNc1aZaoFZgNyqzsfLCwsRmbIdszvaFoylLzYn3wMPagBRWBugP3fnhYWLLpEH2zJTJPr+BOPadyPUfjhYWHD5NzSQMAxEmT8hbCoUVIkqPh6YWFjIzQCu0NETYAQxiLcjj3jShqxJAJgcvKfxOFhYtHwQfbNjwPw0F0wIS0Aes+thfyxjuG5VWpByJYm5Mn7OFhYz4u5GnJ0hubqEZImbq8KegLAR6Yo8Mea1SYPgPIctMR0wsLGl/AzR+Rvq2VSnS8CqPqtUxJnTM6jffGb7VKDSLQJBBBi92Ub+jG2PMLGSHZrl0wRw3LKRqIuFYi5tAMY13Fs61SoiNp0qbAIi/HSBOw36YWFjYujDk7QSy+VXu50gkBoJvEwDv5YhdyV08tI8vnvhYWJ4uh8vYNRdVSiDMPAa5Ei3T1xo+EUx3mmBEAxynSOW3PCwsLH5Mpk+BDx/OOFqQxGkWi0Yx3Hs89ShlmdiSabknqQzLPrAAx7hY0LoyML9l21rUptdVUQNou3MXxWzNdg1EA21Kt72O4vuOfrffCwsZJ/M3Y/gWKOTQLoCjS1VVI6gANHpIBwsmIzBAAAqUtTCN2DMJ9Y+PPCwsDyM+iDOZFC1QFbKoI3sSyg+65tth/FKAiYuDAMmwgWx5hYbwhH2LgLkB46n8vuxBxOiO+NhajTI6DUzFrbXN8LCwF8mF/FBdW006yrYCmoA9SwPytOOe62/if+pvzwsLBx+Rcng//2Q=="/>
          <p:cNvSpPr>
            <a:spLocks noChangeAspect="1" noChangeArrowheads="1"/>
          </p:cNvSpPr>
          <p:nvPr/>
        </p:nvSpPr>
        <p:spPr bwMode="auto">
          <a:xfrm>
            <a:off x="77788" y="-814388"/>
            <a:ext cx="2676525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g;base64,/9j/4AAQSkZJRgABAQAAAQABAAD/2wCEAAkGBhQSERUTExQUFRUWGR4aGRgXGBgbGhofHR8aHB0dHBseHSYeGB4jIRwbIS8gIykpLCwsGB4xNTAqNSYrLCkBCQoKDgwOGg8PGiwkHyIpKiwsLCwsLCwsLCosLCwpLCwsLCwpLCksLCwsLCwsKSwsLCwsLCwpLCwpLCkpKSwpLP/AABEIALMBGQMBIgACEQEDEQH/xAAcAAABBQEBAQAAAAAAAAAAAAAFAAIDBAYHAQj/xABKEAACAQIEAwUEBwUECQMFAQABAhEDIQAEEjEFQVEGEyJhcTKBkaEUI0KxwdHwBxVSU5JictLhFhckVIKTorLxQ3PTM0SjwuIl/8QAGQEAAwEBAQAAAAAAAAAAAAAAAQIDBAAF/8QAKhEAAgICAgEEAgIBBQAAAAAAAAECEQMhEjFBBBMyUSJhgcHxFEJS4fD/2gAMAwEAAhEDEQA/AMwceYUYU4IDycNbDws4YRfBOGM0Cb4NdkqJOuoVF7A6rgTtp5A9ecYEZTI9+wQGBzMEjqAY2nFvhWcFKqRSErJUkzsJC6eskT0w3SODXaDhVfOUzWFyjhSogQCAqkD+kf8AEcMXKtk6MIPrmgKTbTq9p97wDAAnefWFu1dbKuyU4C2kc7gHfbpvbEiftAlgKiyp9osoN56dIwmSMmtFcMuL30C5zSLKsxUX8LMYgxI5g8p54vZ/ttmayJTDMgtYEhmYgg35iOW3XyPPm8lUQKGKqxmFIFxtIBjziDuOcYibs5T1LXpvrUCDCkkdBKkhDyGoCZ3xLk18oluEXtMv5Kt4DUYA1SNA8MX3nfS03uNwI8sYHM8ObWwZrkxqJB1QZPtAEnrfGz4jxymjQzafD4LcpgmBIBMW5QovgLUXUweFIIBBEkDoByIFukweuGxw4K/snlm5MAnMOhFNWFkmRZuY8M7iYv63ti5keJrRZXcgILaCVNUk2LdRCkxc8xMmxXK5JO6l9OqADExO8Cbx93K2BFZEH1lRai3/AJa7WIA8RmASJ532jFE70TJ+P5xKlZEoFiQLsDzOwHIQOf5YKcN7Qsp7mtKnYNMb7Ecgfkek3xT4Bwi71wjQx8IgeECBJA21Ectpxb4pw6VIqLJnwwIIkSIncEX6RPTB/FqjnadhfKVEcFZJp0wGJU33ICgapVx0MDz5mbI52mgdKhVVqjTJuxNtEWBkEDAn9n3Aic8KdRTogz0MCR5+vvx1huAZdonL0TO0qOXuwqpHTu9nJuKcSppT7oqHDHUTJuBEaREG9uVicaXJ8Gy40sVcK4LXCIABG5ALGTsRvjXns/k10g5aiNwAKQO1jsth54sfQ8sR3eikQZGmBBtJEbbcsHbE0YDJVcjVNRKRqlmB7uUPiMEhUF2iIu0TFoviHMOYPeKyusEza5IDD3menyv0OhwjK02GilRVrwVVQbRMEc7j44echliTKUiTc7XkkX63kYm4bspz1Ryni/E21REIQLAA6hykRYi+Ecx/tNOHWGplNQAsWAYAiT/BsTzPXHVT2cyx/wDt6P8AQv5Y9/0fy9vqKVjI8C2PUefngcV4Dz3ZzbO5sMq6G1QVJ38+RuPTzxQ4xxgI2r6KG1i+qe7JhTa1yRBI/PHWE7PZZdqFIeiKPww+twWg4hqNNgDMFQRNhMHnAAnywVFVTOeR8uSONcL49Uet4qaIpU2UML8jvJPy2GIc/mwrlnJ8LFZt7uo+BjfeMdnHZ3LfyKPX2F/LEb9lsoTJy1Anzpr+X6jBpA5t9nBs/wAfq1nKraXjwSPIXmR19+CPBuAnVNVWarMge0GF+e3nLQCIx2kdl8oDIy1Cf/bX8sT0+C0FmKVMTcwoEnqcM3qkCLS7OS5mrRyqfXKXYGFSfDzsTadIja1xOKXZ/jDVXami6Q0sgUXBm+/tb/LHXqnZPJsZbK5ck8zSQn7sR1OAZSj41y1BSJMrTAIAF/ZUnbphYxSHlkbVGGp1WSqTUIWr3bFdVpBtsJ+60YGcMzXfSKJDEHztHM84/XLHS6PCcrWB+ppEGQGUHkRs0AxJ3FjfHC+M8QK1KtFAFUVGUx7TQStzyB6DDxjZOzacZ7bU6WruglSuo0axeB6xa/vxlP8ATfM/x/I4qcL7OVaxACkk7CN/dvGNX/qszP8AL/6k/wAWGUYIZ5H9mTYYbh7YbGEJnha2IK1UKCTiVsVhlDUqQNgBN4Put5YZHIKcLD0cq9RTBqLzggG4U9ALg35fO/2ZyghVvFrdALkm0j0Nr4FU8kzmp3baiWCsoJAIUi1vYIvBHlfBvOo1GiypOpUg3kqCYYz6NHvwewsZ2brh61ao1JauuVAblJtHmLYoHh1N28QNMHc3I8tpAwR4A4p0ZmGgkDnqPhHwkH3Yt0siYB2X5/r1w5K92AF7N95U0UHDyYHmdpkfH341a5d6aJTaRUa1QTOxIsRaLH7sR/RgqjQPEzQsbyf0MNzOYK97VN+7Q73k7C/O/wB+FkFNszHGV7/NOqzCjTa/sj85+OGUa3d03pMYI9k3G4Nj0vJ89WCXY2hqqVKhvAufNt/x+OGdoVDg8izTPOB0tc7DpfBa8DJ7A+QzrLBdfCTOo3IkXKjcnTPxxb+hNWzOgggKZb79+fIee/OMN4VSaUSp4jMLE2AF5Ci4PWD642GVfLqza6gDaSoYMsCCfE1iWiSAJHKdrSk/oqv2e5vilPKUkPtNPsqYECDDdBt8RHOBOd7a06jB3pHXYBgRYcxttt+eC1RMs5n6RQI6EW5DZmO/6iIxG3DMtuamVYXg6gIn2SSN4N+QMRGJRkolZRcthbsRVD5ymwMjS0dPZPu2x0Y0hYlQSNj+hjn3YThqJmkanUossNIpvNyDcDl5+s2x07Dpp9Eppp0wfXyYcqSbqSdgd789vUYiy/CVRlYMZXay/wAIWLDoBfBXCw6k0ScUwRS4OvMknyAA3U2t/Z33uceHgixGo7RsvQjaI2J+/BjCwecvsHCJAMKcAcz27pI7IadUlWKmNEWJFvF5Yi/1h0f5db4J/ixRenyv/aJ7+PqzRzhTjOf6w6P8ut8E/wAWPP8AWLR/lVvgn+LHf6fL/wATvfx/ZpJwpxmv9Y1H+XW+Cf4sWuF9tqVeqtJUqAtMFtMWBPJieWA8GRK2grNB9MNzhTifCxEqQTiHNZcOsHYyDvsd9iD88XcLHHFHKZMU9oAvYAgCYJgEmNthA3xx+l2boipWr5h9Cd65LRMS7QFHMn8vM47accu7R0Fp5apVeD9YQi+ZbcxcwJt+eGQGWcjxygulKDkDeQmm5ixc3O/O0mL7YJ/vav8AzT8F/LHKOJ9oBUWmlFNCqJk6WY85mLTv7h0uO7vyf4YbidRMTj3lhDfD3bc4UBVc4Mdncp9U1Yz4zC2Psi073E/C++AWYUsQi7t6x745Y2ZpoqoshQFH8Iv8IJ/LHPSD4KDZsU2BQKzkzv05sBeL4Z2jLvUpU1u7gEjzawHpEzixX7OvUqLXWdJhY1WsWPvmflgrleHn6auYqiFKErMboNMet9QUXv1wVSO0U89xZ27tK1NVNIBGKWXaQs3k3E3w+nmFOzMAdpj79sEcxki2TRtPirVGqFuYmYE+kWwzgfZMVNb1T4Ug2sSTynkNuvuxQyrJGrPVyTqBVldCMQBq8UhZBA9fPAPtBW05Ux/6jR7h/wCDghn8m4qsyau7uGuCCYUhQOQuDsb4D9sVYvSTcC3vt5YRO2aEqRP2e4dW7uaVwyyREzI3sLEbTPL0ihxCVcCoyCNxIESREAgljuI6keuN9wLL93T5aQNE+g/Mfrnzri1dKlaoSjO4cg3BUXJAkkb7nTO15nA5WwxRXFcuq6lcTbQpj1JJYGABBmx6c8WP3UJsEkgEAgExyMBgfecMydAhfENBnYElSfK8+7EQ0BiuoayxJUXuIt/ZtEbc9jGA19FYyopulN57tSpAa0ySQDe21yN5EGMWcrlUkEIAwEt4p6z4vtTefTrGJ6WVcEErqO5bSFNtyx1eXQezc88PChlEPKta4aTMTvcSD5eR6cdZp/2Z0tXEaNQCBoqQebArbcbWmPPHbMcb/ZdlIz0jamGpm0SQpn1icdkworFhYWFjgCx4ce48OOOOV8WpfX1f/cf/ALjilTpyARcGYPIiSLHmLYIdpTp+kHmTUC30ksSwUAkiCTAGAHY/LlENFtWtQpCs4bwkWiLED2SRzHoMe6stSjD9f0eO4WpS/f8AZczLqilmIAsL9TsPU4B8f40aFeioVXRlZzMcrC8SLHcXvyi7+KdrMualMKap7uoHLJT5Kb6dRWf8ueJ6dMZ7PKTTQk+FJZrJN3mnUUMTM2kCbEwcZfUep7jE0YcHTYS7rBfsjTjOUv8Ai/7GwzO8P7ttO8AfMCfnOLnZenGbp/8AF/2tjVOXLC2vohGLjkSf2dEx7jzHuPCPXFhYWFjjjw44p25o6s6tLS8hARMFRqOo8/CPjtOO1nHMONZtKTmvmBTpnbTEvWCs0eH+EiBqMC3PbHb8HLvYI4N2XAmpsTq1M1lHpciB0vy2wU15b/eV/XuxluPdt6uYGmmO7QchcnpJ5eg688Zn6G/n8DiSxSe5M0yyRXxRcrsUaKiPTPRlIMe/DCZmPljepnA40d5TqD+ByrD+ioI/pnFTN9nMufaomix50man/wBD6lPujFzKZbhPCnZzWCkohCluSkg89riZn8cHs1U0qzb6VJIBmYk2H69+DfAez+WRCjV60GTDKFuSLiNXK2/wxL/olSkf7XIBn/6cE2NjAE/fbfHMFktHNr9Fy4VfCV1kcwWJmfS+ESrGkKjAKjagzCVBgi9xZvXcDE1eiC3hELyERA9BYbTbrgLx1ND0idLKeU2JBuDHUdL74thxrJNRbollyOEXJKzXcOzr93amlWmsgGkVIgf2ZkCOV9sQcR4uop6UpBNRHhKsur08PQee2Mzwzjgp55xRjQxY6YIAWfCY5Hp78GMzn2MtcBjMbiwAtP6nAzQeOfFO0JjjGa5VTBgUmFJESWI94Ji1+W/8OBeaq09QNUMQ7WIHsnqfd8hgjn20KXJiRb3b+sH7sBqWZy9fSDVCup1DUCoJ8m/McsTNBfHFxSCK1VxTk2C6jym+/S84D8X4X9HU1ddSp3h1yQD7RuTy1GbeZNuWJK9KtrqK1NWprJASJAHOT0vJ+WLHZbjlRg9LMAMrowE+0p9oT1FgRG2FQVozpJF/EJBteQd7xOomGMSBA+CqCEj6twbwAVMGIKrO5OxPl77p4WagUgVBpk7MdMagSGAjad45WOK/cljrKliRyHiFiB4j4QLk7btOO5IdquyrmqqtSPdQ6iCUKsWEg3E2B222g3nFtOIVKVMKKYYCP73skapiwxTyvFysakhjAMNa4BsAIG872M2tiFKlepUk6mZWPLwzzgCwB8o5YZIHSOifslZu+h/aLM1yJMoJb4g/Lrjr2OLfswyLLxFXqAAlGCgbKAPL3j3nyx2nCNUzm7FhYWFjgCwjhY8bHHHHe3+ap6jfxCu3KI8So1yLf/UX184OBGd41Rr5hu7DKiZcqhFmlVZbkMYEU2j++J3sN7UdpFfNV6cCadesssAxnvWmNoA0j5noMBEqd49TWLyFBUQSDNvlyxeWZOVkI46jRebMr9YpUBQAAbdASPmD7xgj2d+k06lF18DikEmV0hmdGDQZBgCNpvgDxUMKNqbBp+0BM7kR7r+WCVDLsaqqQsECxJ5tHwxNvXRVI6L2iz3cZhadYEFlJDSGABYxqJMxuNuQ5HBTs5T/ANppn1/7WxHm+y618z9YmpQWVfrPDAIgAQSNzI6zi9keHpl8zllQMitqGktqg6HO3IeE3sPWQMPj9VJRcJdeBcnp4NqUe/JsMe48GPcRKCwsLCxxx4cfP+a4FWzWarm5AqPLMTpA1GJJ+Q+G2PoA44pmO2yLUrU3ywdhVeG1so8JK3Ci5MTvvhonEX7uoZdYCtVqCdR5eSgWvfeeWHfTT/Cf6D/jw7Ldsm1eHI0QD5VHP/U0YIf6Z5r/AHRP+Un54EpJdhjCT8GIdYMHkYjzH+eD3Z5lZqa1ixplrjVAuYnyHWI2OBPDMmtV9LOEWCSx2EAmPUxGCfaPIxSyrAsqvqClDpgLpXxBTuTctabW3xowZFjlbXgzZoe5HimEuCZ+lralVZhsVYAkAmbEeeLtLOrLd3UVwDB0mRPT9dMZzJ5fuV8M3uSbk+pNz0xoezvDEGWqsAu6xE2INj8yI9cLlyrJNySoaEHCNNlvP1D3Mp9owY5bzfz+fvtT+iCs5pMupAAsW3/C5/XObJ1lVitTVpkTG4K7GPjPr5YqZ9HphmQ+FjdlIJ8ja69MThjc5qK8jSlxi5DP3RTy092pU6gCqnfnOq33YMPqLOPDpAFwAek7c/njPZ2pTpGi6EkFVZgxBOrURty2EDBPKDRRPiC6juTPO++/PfFc2B45pXdksWZTi30ZrtfWJanSBkkkmDPkB8Zw7gfYl69Jypplx4SGLAq0mQCDBgRM2uMV6hNXPM24QW/D4scdB4hQq5fLU1yrKjSJkAqQBpuCIkm8xy368tdiZ8jVKPkwWc4TxHL0+7Iq92OQ8SCL2N9PujnyOKPCc0TUVHpiTubyTvsbDa/4Y3lLt1maQJrZdKir7T0mgiOZFwL+QwWeuldFrCjSCsuqagXWCZ0kRztI92BKq0COTJF1JaMAeJDLyFcBiZBYTIJvOmevy5Y9SlTrJJqhyJIUqAouQIjy5RHpgRxT6/NOAQBJAnkBb4TPxxUzHBatPbl6jy9D1xH24/Z6XOTL9XKAAK0GwBAIPpz6c/zwUyeapLTJqALpGoCbnYWFj0v90TgTwKq2s06gkEGJHS58W5kD5eeIRwepWquRAUMVkwoABMD9Sd8NpdknG9G87A9pxVz9OjTWEKuSTEmFMW5fHHW8cy/Z12KFGqmZLksNS6QDFwRv6foc+m4V0+jv0LCwsLAOFhY8Jx4Tjjj5M7T1P/8ARzomP9qrT/zH3xBU2ImLSIsZg398/MY+jc1+yvhtSq9V8tLuzOzd5WEsxJJgVIEknbDf9UvDNOn6KI6d5W/+TCOO7Fo+aUzjAA63tA9q3MWEdMH+G8YK1FdpaAAesSG+Mj547ov7HuFf7oP+bX/+TEo/ZTwwbZUf8yt/8mC0/B1GU7edrO6y9b6O5erqLTpnSHcW0tMkCRtFgRgP2C4zU/e1GkXJWqNTA3LFaVcgknnv6zOOqZ/sZlK7F6lHUx566g5AcmHID4YjyPYLJ0a65inRIqpOlzUqsRKlT7TkHwsRfrhlpDPbNCMe48Bwgccce4WFhY448OORZrgFNqjujO41uXICqq+IyJg7TufPHXTj5z45RqPXqhRV0irUhQrFZ1GSAREmN+fvOAxomsyhokg09UpZidUz77H3DC+m1f4D/wAurjN8KrZhW+spsqEaVJXTsSdvQnbyxY+l/wBl/h/njNKCs2xm0t6A1F4E4ky1d6uYDMbJCqb87xY77b9fTESrbEvZynLsxmJ3A3i0WN+dj1+O26TPPryaE5iPaAgbk2wMp8XdKNSopKl2AUqCLAnruRG/niLjTlUGg+JjpAjrJ52G2KvFtOmjSQFZAJAEQSBy9SfhgQR2qJB2orapbS5NySLn3iPK+CC9pqNQFaiMs+c/OxGDlTg2W7tQSqkDxMywNhHUReOXLfFKv2CJUugt6x+YxXRH3F5JuzWQos7Vg71RTVjpfZTstoFyTY/2Tj3NZ2atPXDKD7J2Im+2/nGG9lOCvSrsjyKbrDGQNPNWPIwY+OGcWRdFQ1IKoCNJHPef+kfEYfFlcMnJ7FniWSHFaPeHVKb8RVVI06y1hsuoaBHKTpt+eD3a3iOZRwKVA1aKADVuSYvttHmOXnjGdne1dPLMC1BSFMjTa/U8zFiL7gY1uS/aclRboO8iy7X9Ryw85+7Pr9f0Z5YZ4/yj4MweP0irU+5dGqlQ2ojSBMnxQCPeOfTGv4tm1o5YaY0qCSBJgAQBPkPuwJq5+o6iu7I+lwNDIIm5sYvAF4NgwvfE3aQU6mV/2dAgKAmBuRBYetiMdnwPFVnYZ+7K6M32I4ScxVfaw1Emb3mLAneLjGmqZ2jRrNqDVBBIKEeG1hrJgxH8N9W3IjuyE5ekagYgMvivyO49dut43wNqcfzCUqquKVSm27N9meQazAcoECfU4yVydnpv6D9dKZJKUwpIkwPZJ6H37/jtW7MezmBcDvBJA2nc8v1B9R3C82zKpIqaWUDVFukzNrjmNxibgFdg1cKuompYatPXc89vmb4lNfiysKckbrg+ZrDN5emahNM94CJ3IXUCeduUzbG5xi+yvjqh2KnTOm8lbQfk0SDfGy7wdcdDolPsdhYb3g64XeDrhxQfxnKs4XSpaJ5iAbQSCQRz8QMjoZxGMm5osh1SXJnUJg1JsQZHh9MFO8HXC7wdcMpNKhXFXYF+jVwzG8TupUEiKQkT7JOljFuflhJl66g3cgkkgMk+2fZJgAkG/Lfa2DXeDrilWyxlirxN9yOSjflsfjg8/wBA4FJaWYUruZaWIKx9kGxPrG/oMS0qVU0SHDE6hIJWWW0ixIE3tPwBgWEy7XmoTII8r+XLFQZGqAv1sERN2NhNr777noMFO/oDjQ36HVBJphk8MBdQI/8AV3FwIlDAmPOMPK121HxgcllJiVnnEwGi/PDqXCRHj0MTEkiT7RY+I3NoAJ2jBXvB1xzkco2Csrlqw1yW8QezFTB8Onbb7U8vli/ly0AFTMCT4Y29fL5j3Td4OuF3g64VysZRodhYb3g64XeDrhRj044fmK5WvXbUTDuuk7DxMTF7E2v5/Dt+sdccLq5lfpFQAWao6jSnMOwadPUkGfK+J5Oi+HtlKlxItPfAAchyIEWBj05DfGg/fqfzKfxpYxTKFzUNBhpZTDKLR532EAHeManw/wAn/wDEmJyiisZNoy67Yu9mMtqRjADXP2QTLQIgz8Rig+Lz8Fbu6YR3BddZVYWR4YnYtEggmdjjU+jEghV4cKsSTCnVtYwCIiQftbiNsDMjR7zPD+FP/wBbffi9Rp5imGaoZprTgat7X35/54b2Ny4l6jEXgSZ99t+fTBjpHNUjXulPu4qB4bcrE/kY29+K+ZrUqwUUM4qGl9hi1N7e1fY8/K2KPajsxmq5RkamUWyKphgDESTYnYSDywN4NwJ6Wpa6VEqsw0krIINvbnpO3lgyVIhicXps0FfNv3NJZXvHOs3ipAuGWBJIOmx5HbeA3a3PlKAp7moRqLeInSBeTceyB6Yu5tdWchdQCKqg6bfxEhvSx9BgB2kbvM2lMXAge9iCfLaMCJo0i9k+Bo1GmpUFmURa5Z2sJ3BMxiB+x5V/q9asGjk6g8pYG0wd+QxLxLioprIGlwdQBkG1haOUk874M9nOJ1Myv1klwJ3gQsk2kL9pbc8Sm5x/KLLY1B/jJdgTilTNU6WiFKqCR4pVTzhYnebTywP4P2pqZcKvtLzBkTvPl/4xrOIU1UxpGlvDJJ+0LwNjuxP44A5XhVJ6ZUyKotYAqQshhEbzJ1bWxpfqJZUubM/sRxN8UXl4rl6tIAimDFlWxXeZFgTa9ybiJw/90U1km6QSVLWuLee4m45e/AQ9mjUYgQgGxGoiRFrkkc+eK+YpZnK21Er5HUpi9/TEeK8FuTqmaShT7saVUhQZQkDrtMReJgb3xS4RRcVK7KELghgXkWJ5AdbG/TFzgXEmrUi5VCQ0XGx3n/PBXhRosXbURCQ8FTsb+fu9cdWnYjlXRJ2Tz7rxOnRZQA1E3WdJCy1gbi8jfHSK+Z0sggnW0TyFib/DbGI4YoFejVpaawXwrHtwRBv/AOfON8aPO9pKSIzulT6u8aRqnlAJB5+X5hL6Ok97CL54AwASdQXoLmJnoCDh1HNamdYI0ECTzkTI8sZqn2+yhU1AlQSNRlBqMTyncQcPqdvsspBCVSXMeFVJJvE+L4flcccotmpwsZpu3+WUS2tbgXC7m0WY3+WHr26y5DEazoBLQASI3mDbATtWjmmnTNFhYyVT9pmVESK0GY8K8rfxYi/1q5SYK1xeJKLB9PGSfhgnNNGywseA4ocd43TylE1qurSCB4RJJYwABjgBDCxk6P7S8q0eGsAebIAPjqxK/wC0LLDcVP6R7vtc5EeoxwaZp8LGQzn7UcnS9rvZ3gJJvcc4+eJaf7R8swBC1iDB9ldombt0/Rxz12ck30arCxm6/b3LoYPee5Rb5+/4YbV7f5dRJFWP7o/xYXkgqEn4NMMcS46KlGtUFEXZ2YtpmxLe7fr0GNvV/azlQSFWuWEwCgAkX9rVYeeOe1mrZqmKtZQNDM+sHSGUk+ELHjibGeQ3JumR1RXCrsgyQKJUruoZgNZYAXjY9Byv+M4h/frfwVP6v/5xLV4g1amoZAtJAJVNyVuJY+0Rbw3g9TEDu+P8hf6j+eFi35KtIZgz2iq1lOWVJULSS4tfSo1GN9wL3sR6hsaXitFqjZVVkK4QsQSD7AsTtsG+Anz0SdbMkY26Kmao5w5Z+8YVE0Biw9oXU3t4vd68sE+yGV0KGIJIUkf3j7uXP34PcTymYZKVGhBaqSdLARpRWJkxFwVHLa3XFQvUpAU81kdK/wAayVHnN52/ixGE5TgapKEJmMzHFM0lbu0qkuGjw2BO5see9/LGu4bxOtVRGzF2p+KCAN9p6GAcPpZbKVjqpVSrCwkhgN9gfzxPnuF1VouKRV3IMQSOQFuhgk288Ucm9E3jh8vIL4YQzM9vGWa2obmLqdjG/vwD4NlTVzlSow2ZibWG4HTz/Qwbz9f6OKjESVUSDYz0NhJvywG4V2ppU3ZnoMdSgEKxG0XJJ5+XTzw9OnRKFN7H9ol1P3VMeBgp1wZBG4AvYEC4m48jj3g/D83RqrXph6qiRUISVCxDTcDaTyixOG5jtTlSPDlCD/F3zz7pkD/M4qVe1Sj2KRBm+qozDnytB88I+XRao+GavOEl9IYslRDpDFYDIRMfwnSY5eyeuKOh58HJSxKkAgH2puJkhvSfPACn2odqiFgAA02Pug9QRIv+AxoaRYPYDxAqQbSCNQ+4/HBhFxjTJ5JKTtFX961u9MhalE7rMaYjSykAxYi/kRNsFM3Xo1R3jgh2iKS6fFNgB15tI63FsZfjMqwVA7ubksoaBew9/QD5Yhp8PzVRldmMrBBJ29BHkMc42dCXF2azK5PuUcpKlx4hYz8LHn+jjIfuqrqcpI0k7T62I23GNXwyszFlqMrSb6QFUe7rbc32xElJlerTkglJHqLb+mnHY7jpnZWpO4gLI9qK+XkMNQPM2I22ItNt/wDPGny/7Re8pmnUIZYgioAD7m67c5+GK2SyCVai06zLBIkwsjUoKkkGIM78ueKWe7EA6+6ZvACWDwD4ZJgglWgXsBbmbyzmroChasN0MojNrQhNQsGbUDHLVuBfnIw7LUdJDaGTdTy2YgEbjSRI5zAiIvkH4JnMoQxR1G/9k+R5T88anhPGmqZe5BMsGUydAEdTA1SNryDgvGIsq8Mb2hyYqUigJUNcSFsV2vuN/WI88CsrQbJ06mslqbCy7MDbSY+89MavJBKs6ksCJWW3uCbQb9Nr+mI+0eTFKg/dU6BYgyVFyJgmZn3Emd4m2IQbi+CRWfGf5uRg8jxIOjLUa4aQzC8EX8XWYsBznli8OAI9RSrAkA8wYIBPxIkgdF88P4dwZahGwqFx4G2Ii99pPQ9cGaHDXpZtqRUlEh1iGhoEAnoJb8N8acmKUNtUQh6iE24nSey2d73KUmO4XS3qtvwGAn7RKZqrSozA1a262ECPifhi72OUIr0w4MnUFvK7AzbaYwC7a8Xps5RJapqAtIC6Z5+vLnidBfRl6pCAKtyux3j0nnvfDcvkiTP6/wAzghS4dEFt2uPiRYDa4NuUYsi0CCJ2kET7zhkkgNtgfjnZxalVGBgNSBgcytmE308j+GLPDcouXpxUH2HILONKwJiYBuLBuXlvgtUBaksb0n1f8DCG8j19xxS46NOXdmsIiWE7+EhdpMTzmb4yZr5pG/09PG35Afa3hjt3RpNIYPrGqN9JBN5gz8xgjwiiWohWDMyL4mAlY5Ek7EwN+p3wzIKKjZek7MEhV1AAsQbDy6DyucBc7VSnUCGp3fiLAwxgrYEKLze3v2E41S9DNYObf7/gzx9bB5uEV+v5L9TJNPgIUgxqYgc5Bk7dPOD6YmzleQTJJhVsDpFzLL4okAkgfkMZ3i3HRUKaO9bQZZnhdex9hSQLjrz2wRqdrqQy3dapIfWFA8UwRERuZFyeWNHpsGPLG8na/wDfyZ/UZcmGVY9phLL5CiAKmbqpTpiSlIHUxjrpkzsfxGJP37kP5Y/qP+LFBcutajSLwDAPQbXHIH0B5C1sefu+n/CfljzHGKf5Ho/k1cQRw2j3lVUAmSbT0BJ+ET7sbfhHElp5WhWam1TT4IUgRuJMg9I9+MFl6zKyspIYG0bz5Y1nZysGyzBjanU1X0xcEiZH9lotE+uNElZki1o0GT7Q5fMZgNVFaiAhVdWlVBmSde0nSogndcR9sOK91TFGjm6jazDJPiVYn2twDItsQTioWosD3aUi3Lu6w68lU/gPdgVxXszUSqan2XAMnkdmkAWJI2PzwMUt00NmxquVgF+z7BVdHWSY0hvGI/s8hzkTvibhnEatGshd3KgwTMiCRN/njQcNpfWKreyYB8QH3gabgc8XuOojsPAkM50mBOlRp6cwJ9/njQ2Qsz/bnNglgps9Qn1C/fc8sDuC5GmdRqUw4UTAkGbdOXPHufmrm0QgwDtbrqP3H5YNdpWp01+0jlfBCxNo8uvn6bYk5U1EtFasrZbsn4lLqNLXNxZW5npG8bkYJHs5l/Dr0UwRqJawEiwvt5enLGbTtW4p6GQMby5F2uLk+QEDy64bV49UayKZIhpAckAQItIgT15dMdxd2dytUzpGS4XlWVdLUnKhSQlNNjzJF4MH1OAHGCEqakOoAAiDNh0jlAj0wF7N8S01QtVXo6hAKBgSZMzva5uBa2D/ABPTHhU7g6iZJBnkTYAj0vPM4Vzd0BYko2S8P4UtYM+5AJAJaPKwI+ZOB2xg8v1ytgj2Sz4WFPIlfWPCPwwOznZ/N95Uju6VHUStSqwUEG9tRJO8WB2w6aXZFqTk0aDhDLUysfy3ZDtcTaetiMBK4Ra9NnFtRDEk/aGn5MBfoR0xZ4Sy5WlVXv8Av3qESERgB1Ot4B9I5YqZmgam+8jlB5ETadwD78TclLorijKDcn0VO2OYptTXuCdesAwDJULGleZWSDbmW64HcMOe092jOiHxQwIBN4mRfnbbBeu9Hwu+Yp07CyjW+820tA+eB1btXSUOFpl5i7sSD0taB5R5YEOSVJGmajdzNTw3iPEqiIaq0dDEhmIGqLiSoIBg/HHmbyCUzIs9SCRpgWsIAEC888Y+r23zGnRTIpoJsoUb+gEYs9mM5VqVGLMf7zeW4n0v1tjS+jzFiqV+Avn+NdwkhSzbL5nYT7vjGAtLM5k+Ksx0MLiRaDvA9kAkD3jBPiVAVJZHUsh1lD0O5jcxMyNvvZRpMKZqGmpXwgsSIIJCyLamWSASYHLcXmszxSTXg1e0skGmLP59O4piSWWfsgbhYUHdzO3540tPM9wi06jPrCrqVBsdIm5In4Yy/DMrTSr3uiGVpBhQtr+EASMEsrxJatIvUbVULkgkCwty/qvI5b40Z/U+9VKqsy4/Te127CvAuPqM5TCgoplSXIMkjwxA6wPywDymb1OwaNRlpte9/niHOZQo4ZKgR52MmIgArphp+1ad26Wv0+zpofWs/eM9iQCFHMATvN5OKOWL29L8qX+RFHJztvQ6sCRCtpJIE+V9XpyHphuT4cKYJLST7UHw8oA5SDtGK+frFYAJE9N+X548zp+juolwpUErUswklYjkZHQe8QT0fSOUOd/dfwB+oUZ8aD3BasVAGEhwVM+f+eL3aHhIq5Z0WnJQalMg2UXvtEchJ8sBUeDbcfLGuoZksFZeY67zaCbkD8sZJLyaoyrRynNZR0RWPeqJgaVWLydmuwnn8sZ/PUF715fWdizWtEgAQNJBJleo3vjWcd4dVpVmpsVlTGo6nMct/DtBjScAszwZWUsGYtN2MeKbgiJlfMxhY5J/FvRocIfJLY3h/ZWtUuEgHYuYH5n540OV7CBSvevdrgL4ZI3u1zbyHPCy3aV6dOlTpqJjS7wSREDVcQbXvO22G8b4ke7WqSajKQBLWBOzeG0yOUb4g+cpU2aPwjG0h2eenSESqaRYkBtJImYuGI+e+BP06t/vX/Wv+HAerUqV3LOSSYE/gB08hif9zv0b+jF5Y0+yEZtFrg4Gozfw9J5je9rTfHmczjr3ipU7tWBVgoAlbjRAHOQL4GPVIMAFibaRc4t0cuahVY5wZ5evTlf/AMYbogi1keB1HFgWhdVhJI5nflz9RiGsatN4DurcpJHTrvt8vLB7MlmpfUpUXxQXIAMCAYIkqTpA8riceZTMZuG8AqLzFVFe8fxL4ree2I85dmn243sF0+O1VADqGUeRBgef62xpKORVqffgm5CoDtBBJ+F8ATmVqOVNJaaqDqCkwehE8/edsEuIcUenlV1RN9AVYUahCn18JPmTPM4rybISik9EPCeCMMwXJUgrIMgCZ0nfbY+dx1wW7S5NqqNUqaXcWQkN4djCwIHM4xVB81UChWqHcCGjfeNjhNw3NOFnUwFllx74k2wkorlbZaN8ao13ZHIU6lULWWyq121aZt8fTGg41wamEHc9wG1L7I0ECGm6+Ik9PT38zfgeZ8Wq0QWlwb8pvc+kx5Y8bgFe8stoJ8U77f3vwwzlH7JrHK7NfVoXOs5YtpABbVNI7yDYAnfl+OPazg6VerR6EggXgQIP2iVv5eeMieztQTqdJFzeZJ6dfPDm7Nt/NTl15+7lzP34l+N9lql9GqyVFd6VRTMglGWUMb7jyufPab3lyVBRLFnMAiedrbXsORNsYdezsT9YDeIAN+c7ezjZcFATKFSoLA2bTJi7AAzYWN+mDUZMV8oRLtDPgnTRpeIm2kXPPeJ/8nGM7TV8wa1SjpjS0kKJMm92Ek79caR80zFiSNU8p25T09B5YEVEqhwab021Rqt4gVmxja3xj1xWMUukQc5eWZ2jwKsYBUievLrIH44PZPsSu9SrA9IHzuf1tglRrM1SDKwp5DTI894vz3jEX0WuSdKIRNmZyZ9EW56XweTsEnaHHheVpjwjWYN4JJ36mBixwzK0ioYAStxfaZF/d9n098KcDdhqrVKgXosU1+Ukj34r1OO06R0a0aiogUx4ibczeb+npgVsRbWijm8iwr1WDMrKAQQYEwQJPSVFufyxfr52abgUz3lRYNy1rEwpAheYbkefLHuQrrmJqSyzIOk6SIjmLi3Qjni+WohVWjThxOvQLX5lvaJiZLHnjPkvkbsaThRFlqEjXsDsWMTzMDb9b4o/RVpygEAsJ8yLD4auYJ+8E0zKaKrlStQIWH1iDVeB5gX2nrtfGKqZ4oxYPBIJam2qQXKsBMgCB5joRyFccWSyO9HQO1GUXusvV1BjVW4iwACEA8yRq5+4Yb+8TRqfR3fvUYKFJEEFlVliTtfnjANxWuy6tR0qBcgEAAEQBsBygRt5Yk4fxCq2YRqrqdF9OkgbRckzYTF7Y9CGTGsXFre/+jBPDleTkujYcRy2sWMHkd/j5YpZfgrFw1Z1IUyFUEAkbEkkzGNVxDhQFNHUkhudr8wR5H9EzgZ+8hQPekT3ZDREzHLy6eWIRyzUeKehnjjy5NbDXBuz3ehmZwirG4vtM3sBF5v+OBR7bU8qz5dwWKz4lhh6CT877j3BePdvsznm7pJp0mtoU3P95/naBbY4HUeyusSzBCPsxcjrv7sTtLstxL3Eu2FLMFWKmm8QxmVgeg9Rt03wNqZ2gxGp6xtYKB53lr9BizQ7O0grMXWQYCsCZnYzsDvbnghwrKA1PZRmkKPDpH3b3FvLEXKLdGjjKEbXgp8N4pklbxpVIAtrlxM38IaPkdzjS5zPZTNU+7V6YXYEsq+IQVABO0yLxz2xW7Q8HDtHcoPDAgq1yY1RYx5mPzy/E+y+kmCtiB7QiTyhiCT5DA/CMqBFzyQsvfQDTB0LJI3iT8Dy8sDPotf+ZU/oT88VzwaumzQd4Grb3CflhfRs1/G39T/lhtPyNUiplslrYtcAbkTO209LGR6eogauzJqGocxO8Cw5Db8MJeDNUaQhIJMmbkchvyN4xJUQqF1bAhJGmCZmN7mOe1uWH8kAr2dzNSrVaozNEKLnpYkDY3B+OLnEeHP34qo0XloJBOxERzjljzg+WVqLVJq6nBkzYbgGxki/ugYHHJ5gAqKutYI0tfcbEGd/PE005Mu4txVF3hucq5mFqMG8ZiwECY9qASthudow3tLme9rU6Kg6VALQQeQvAFiEC2MkX5ziTIUxSpd9tA0wTEkyInnYGPTzxQ4RTLlqhBLOYUyQJ9eeGWtitboJrTpwSz1tIgDSQLc5xM+Sorpk1zq2PfCwt7VoWfwxJk+KUKK1IddcxDGLgQJM3vO3XA/jPaJK+VPiXWSpKieTA2n4+7COF7CsjjoI5WnS7xEVXXXuz1NUc9ioHzxZy6IAxbxCYELJ9wgnpyi2AXFE1J4QPZgQbA2i5P44BjIVR5f8WDGKoablZr+IZrTUpqgGl1YyQCZX029+LOS0NVem2oHSGB2BmRcEX2At1xjcgpp1kLwZnzvEDna535Y1XEOIUMvN6jVSAdJFrzBBiIkevrhZJKaSCtwdnmVp9+1ZAWhDAgwTyMyDNxPLfngw2TdQ8ap8Mi4ECZ2HnztfA3sVlPqw2+szt0v18hy5m+4xZ4v2soFxTBbwsVLfZkW6+Rv+iit5ddDSVYtj6UwTM2gKQIJveeRHpy+MdCrTpK+vRTJhtW8MPdeRIkYp8WzRp0tYI/szsYgkDzgyB0Bi4xmOJsK1UspYIAJDbgkCQBO08zHPyxr0Y0mzScS7SUWpaJL6uSjkCN5iMCv9J9NPu6CMpmQZBIvOwHPe+K2S4KGqCQdMbGASbmeQAt78HcyaarobQoBBvpUQSB5aiBv5dbYk5pOkrLLH+NszzJma5PeMzTfxMT8hi/keyJddUsw6gAL/AFsQp9xx7mMzqWaYGnVEgFQy235idsFM9pqVKZ1MEQAKikAbkgCeVxsIMe8dKUgw4lvJ8ISjSJpnUCfstO1vSfS3rgfnKjRFRhHIaRp6eGmo0D1qE7bddLX4kKqyywFBAIG9idt5HpgbmgAoJAeBqFp5TsRvyjriVWh2+MjO1OHq9OoxVizRpOoaVGpfIctV4vv1x7Q7KhT4jqO9vZgxc359Bi5nM8Rp+rZqjAqXdgQux0FQIvFzPpsMHeBcP105rMEVDyu55x0PSfM9Bh+TaoWS4y5UQ5DgJIAECRIUCSQI6e6+KlTgYfMVBTUhkB1apYkrCmygmZIEAY2FGsQuikBTXmZliPNjf3CMZbjqVMoxrJ4wTyCEhpBsH5yAQRfGv0cYRk3P61fRj9XknOKUPvY3P9syEpoVEqAABIEC0zfyt5+eANPjFWpVYwXpwQy7AjnE/a3I57TiPheXevUaq+lYEU1YalN5Oo9flbynBGvnFUkOGDAE3WYE38Q35mec7mcJnnBZGsfQ+DHL205dl/heWp01VqZDU2An+KeZN5keW3zxZr5Lu0R1KANIpifGAB7JuQwIHK46HkMqV+4mtRUNSe7KPL7a3MWmQeXSDhnesWWtSqfVmb7BSRB1jkRtI2B9JxvcuRt3x40EMh41liCGuywkqzGITfXtIIBYSee1bN8UZaasj+E3UCATF52ubb4bncrTakRRrDvFsVa2qYGoE9ZgEG0fGjnMkBQpU3uy3N9t7YpCKeyU5NaL6Z7QZo0tbEn6yUGqQCQRvv6RfFfLcPmiheqyNTIUvvpHiO4B5nadpxf4GgqUp2KhkFpiBa/92InFHj9dvBSFW51EliCIVQL2G+pgLdcS7lRZ0lYzOprrKoYPrnSf4QAZF77z8cXv9GKv8VP44g4Pw2t3yV6xlYMEDbYchBsN/MY1umt1X4f54E8jWkNDEpbejl1QeBzedUWJFsCXzjuFDMzBYCgmw9nYbc49Me4WNUezAa3KVimVRlsRoIMDmJwZyNc1aZaoFZgNyqzsfLCwsRmbIdszvaFoylLzYn3wMPagBRWBugP3fnhYWLLpEH2zJTJPr+BOPadyPUfjhYWHD5NzSQMAxEmT8hbCoUVIkqPh6YWFjIzQCu0NETYAQxiLcjj3jShqxJAJgcvKfxOFhYtHwQfbNjwPw0F0wIS0Aes+thfyxjuG5VWpByJYm5Mn7OFhYz4u5GnJ0hubqEZImbq8KegLAR6Yo8Mea1SYPgPIctMR0wsLGl/AzR+Rvq2VSnS8CqPqtUxJnTM6jffGb7VKDSLQJBBBi92Ub+jG2PMLGSHZrl0wRw3LKRqIuFYi5tAMY13Fs61SoiNp0qbAIi/HSBOw36YWFjYujDk7QSy+VXu50gkBoJvEwDv5YhdyV08tI8vnvhYWJ4uh8vYNRdVSiDMPAa5Ei3T1xo+EUx3mmBEAxynSOW3PCwsLH5Mpk+BDx/OOFqQxGkWi0Yx3Hs89ShlmdiSabknqQzLPrAAx7hY0LoyML9l21rUptdVUQNou3MXxWzNdg1EA21Kt72O4vuOfrffCwsZJ/M3Y/gWKOTQLoCjS1VVI6gANHpIBwsmIzBAAAqUtTCN2DMJ9Y+PPCwsDyM+iDOZFC1QFbKoI3sSyg+65tth/FKAiYuDAMmwgWx5hYbwhH2LgLkB46n8vuxBxOiO+NhajTI6DUzFrbXN8LCwF8mF/FBdW006yrYCmoA9SwPytOOe62/if+pvzwsLBx+Rcng//2Q=="/>
          <p:cNvSpPr>
            <a:spLocks noChangeAspect="1" noChangeArrowheads="1"/>
          </p:cNvSpPr>
          <p:nvPr/>
        </p:nvSpPr>
        <p:spPr bwMode="auto">
          <a:xfrm>
            <a:off x="77788" y="-814388"/>
            <a:ext cx="2676525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g;base64,/9j/4AAQSkZJRgABAQAAAQABAAD/2wCEAAkGBhQSERUTExQUFRUWGR4aGRgXGBgbGhofHR8aHB0dHBseHSYeGB4jIRwbIS8gIykpLCwsGB4xNTAqNSYrLCkBCQoKDgwOGg8PGiwkHyIpKiwsLCwsLCwsLCosLCwpLCwsLCwpLCksLCwsLCwsKSwsLCwsLCwpLCwpLCkpKSwpLP/AABEIALMBGQMBIgACEQEDEQH/xAAcAAABBQEBAQAAAAAAAAAAAAAFAAIDBAYHAQj/xABKEAACAQIEAwUEBwUECQMFAQABAhEDIQAEEjEFQVEGEyJhcTKBkaEUI0KxwdHwBxVSU5JictLhFhckVIKTorLxQ3PTM0SjwuIl/8QAGQEAAwEBAQAAAAAAAAAAAAAAAQIDBAAF/8QAKhEAAgICAgEEAgIBBQAAAAAAAAECEQMhEjFBBBMyUSJhgcHxFEJS4fD/2gAMAwEAAhEDEQA/AMwceYUYU4IDycNbDws4YRfBOGM0Cb4NdkqJOuoVF7A6rgTtp5A9ecYEZTI9+wQGBzMEjqAY2nFvhWcFKqRSErJUkzsJC6eskT0w3SODXaDhVfOUzWFyjhSogQCAqkD+kf8AEcMXKtk6MIPrmgKTbTq9p97wDAAnefWFu1dbKuyU4C2kc7gHfbpvbEiftAlgKiyp9osoN56dIwmSMmtFcMuL30C5zSLKsxUX8LMYgxI5g8p54vZ/ttmayJTDMgtYEhmYgg35iOW3XyPPm8lUQKGKqxmFIFxtIBjziDuOcYibs5T1LXpvrUCDCkkdBKkhDyGoCZ3xLk18oluEXtMv5Kt4DUYA1SNA8MX3nfS03uNwI8sYHM8ObWwZrkxqJB1QZPtAEnrfGz4jxymjQzafD4LcpgmBIBMW5QovgLUXUweFIIBBEkDoByIFukweuGxw4K/snlm5MAnMOhFNWFkmRZuY8M7iYv63ti5keJrRZXcgILaCVNUk2LdRCkxc8xMmxXK5JO6l9OqADExO8Cbx93K2BFZEH1lRai3/AJa7WIA8RmASJ532jFE70TJ+P5xKlZEoFiQLsDzOwHIQOf5YKcN7Qsp7mtKnYNMb7Ecgfkek3xT4Bwi71wjQx8IgeECBJA21Ectpxb4pw6VIqLJnwwIIkSIncEX6RPTB/FqjnadhfKVEcFZJp0wGJU33ICgapVx0MDz5mbI52mgdKhVVqjTJuxNtEWBkEDAn9n3Aic8KdRTogz0MCR5+vvx1huAZdonL0TO0qOXuwqpHTu9nJuKcSppT7oqHDHUTJuBEaREG9uVicaXJ8Gy40sVcK4LXCIABG5ALGTsRvjXns/k10g5aiNwAKQO1jsth54sfQ8sR3eikQZGmBBtJEbbcsHbE0YDJVcjVNRKRqlmB7uUPiMEhUF2iIu0TFoviHMOYPeKyusEza5IDD3menyv0OhwjK02GilRVrwVVQbRMEc7j44echliTKUiTc7XkkX63kYm4bspz1Ryni/E21REIQLAA6hykRYi+Ecx/tNOHWGplNQAsWAYAiT/BsTzPXHVT2cyx/wDt6P8AQv5Y9/0fy9vqKVjI8C2PUefngcV4Dz3ZzbO5sMq6G1QVJ38+RuPTzxQ4xxgI2r6KG1i+qe7JhTa1yRBI/PHWE7PZZdqFIeiKPww+twWg4hqNNgDMFQRNhMHnAAnywVFVTOeR8uSONcL49Uet4qaIpU2UML8jvJPy2GIc/mwrlnJ8LFZt7uo+BjfeMdnHZ3LfyKPX2F/LEb9lsoTJy1Anzpr+X6jBpA5t9nBs/wAfq1nKraXjwSPIXmR19+CPBuAnVNVWarMge0GF+e3nLQCIx2kdl8oDIy1Cf/bX8sT0+C0FmKVMTcwoEnqcM3qkCLS7OS5mrRyqfXKXYGFSfDzsTadIja1xOKXZ/jDVXami6Q0sgUXBm+/tb/LHXqnZPJsZbK5ck8zSQn7sR1OAZSj41y1BSJMrTAIAF/ZUnbphYxSHlkbVGGp1WSqTUIWr3bFdVpBtsJ+60YGcMzXfSKJDEHztHM84/XLHS6PCcrWB+ppEGQGUHkRs0AxJ3FjfHC+M8QK1KtFAFUVGUx7TQStzyB6DDxjZOzacZ7bU6WruglSuo0axeB6xa/vxlP8ATfM/x/I4qcL7OVaxACkk7CN/dvGNX/qszP8AL/6k/wAWGUYIZ5H9mTYYbh7YbGEJnha2IK1UKCTiVsVhlDUqQNgBN4Put5YZHIKcLD0cq9RTBqLzggG4U9ALg35fO/2ZyghVvFrdALkm0j0Nr4FU8kzmp3baiWCsoJAIUi1vYIvBHlfBvOo1GiypOpUg3kqCYYz6NHvwewsZ2brh61ao1JauuVAblJtHmLYoHh1N28QNMHc3I8tpAwR4A4p0ZmGgkDnqPhHwkH3Yt0siYB2X5/r1w5K92AF7N95U0UHDyYHmdpkfH341a5d6aJTaRUa1QTOxIsRaLH7sR/RgqjQPEzQsbyf0MNzOYK97VN+7Q73k7C/O/wB+FkFNszHGV7/NOqzCjTa/sj85+OGUa3d03pMYI9k3G4Nj0vJ89WCXY2hqqVKhvAufNt/x+OGdoVDg8izTPOB0tc7DpfBa8DJ7A+QzrLBdfCTOo3IkXKjcnTPxxb+hNWzOgggKZb79+fIee/OMN4VSaUSp4jMLE2AF5Ci4PWD642GVfLqza6gDaSoYMsCCfE1iWiSAJHKdrSk/oqv2e5vilPKUkPtNPsqYECDDdBt8RHOBOd7a06jB3pHXYBgRYcxttt+eC1RMs5n6RQI6EW5DZmO/6iIxG3DMtuamVYXg6gIn2SSN4N+QMRGJRkolZRcthbsRVD5ymwMjS0dPZPu2x0Y0hYlQSNj+hjn3YThqJmkanUossNIpvNyDcDl5+s2x07Dpp9Eppp0wfXyYcqSbqSdgd789vUYiy/CVRlYMZXay/wAIWLDoBfBXCw6k0ScUwRS4OvMknyAA3U2t/Z33uceHgixGo7RsvQjaI2J+/BjCwecvsHCJAMKcAcz27pI7IadUlWKmNEWJFvF5Yi/1h0f5db4J/ixRenyv/aJ7+PqzRzhTjOf6w6P8ut8E/wAWPP8AWLR/lVvgn+LHf6fL/wATvfx/ZpJwpxmv9Y1H+XW+Cf4sWuF9tqVeqtJUqAtMFtMWBPJieWA8GRK2grNB9MNzhTifCxEqQTiHNZcOsHYyDvsd9iD88XcLHHFHKZMU9oAvYAgCYJgEmNthA3xx+l2boipWr5h9Cd65LRMS7QFHMn8vM47accu7R0Fp5apVeD9YQi+ZbcxcwJt+eGQGWcjxygulKDkDeQmm5ixc3O/O0mL7YJ/vav8AzT8F/LHKOJ9oBUWmlFNCqJk6WY85mLTv7h0uO7vyf4YbidRMTj3lhDfD3bc4UBVc4Mdncp9U1Yz4zC2Psi073E/C++AWYUsQi7t6x745Y2ZpoqoshQFH8Iv8IJ/LHPSD4KDZsU2BQKzkzv05sBeL4Z2jLvUpU1u7gEjzawHpEzixX7OvUqLXWdJhY1WsWPvmflgrleHn6auYqiFKErMboNMet9QUXv1wVSO0U89xZ27tK1NVNIBGKWXaQs3k3E3w+nmFOzMAdpj79sEcxki2TRtPirVGqFuYmYE+kWwzgfZMVNb1T4Ug2sSTynkNuvuxQyrJGrPVyTqBVldCMQBq8UhZBA9fPAPtBW05Ux/6jR7h/wCDghn8m4qsyau7uGuCCYUhQOQuDsb4D9sVYvSTcC3vt5YRO2aEqRP2e4dW7uaVwyyREzI3sLEbTPL0ihxCVcCoyCNxIESREAgljuI6keuN9wLL93T5aQNE+g/Mfrnzri1dKlaoSjO4cg3BUXJAkkb7nTO15nA5WwxRXFcuq6lcTbQpj1JJYGABBmx6c8WP3UJsEkgEAgExyMBgfecMydAhfENBnYElSfK8+7EQ0BiuoayxJUXuIt/ZtEbc9jGA19FYyopulN57tSpAa0ySQDe21yN5EGMWcrlUkEIAwEt4p6z4vtTefTrGJ6WVcEErqO5bSFNtyx1eXQezc88PChlEPKta4aTMTvcSD5eR6cdZp/2Z0tXEaNQCBoqQebArbcbWmPPHbMcb/ZdlIz0jamGpm0SQpn1icdkworFhYWFjgCx4ce48OOOOV8WpfX1f/cf/ALjilTpyARcGYPIiSLHmLYIdpTp+kHmTUC30ksSwUAkiCTAGAHY/LlENFtWtQpCs4bwkWiLED2SRzHoMe6stSjD9f0eO4WpS/f8AZczLqilmIAsL9TsPU4B8f40aFeioVXRlZzMcrC8SLHcXvyi7+KdrMualMKap7uoHLJT5Kb6dRWf8ueJ6dMZ7PKTTQk+FJZrJN3mnUUMTM2kCbEwcZfUep7jE0YcHTYS7rBfsjTjOUv8Ai/7GwzO8P7ttO8AfMCfnOLnZenGbp/8AF/2tjVOXLC2vohGLjkSf2dEx7jzHuPCPXFhYWFjjjw44p25o6s6tLS8hARMFRqOo8/CPjtOO1nHMONZtKTmvmBTpnbTEvWCs0eH+EiBqMC3PbHb8HLvYI4N2XAmpsTq1M1lHpciB0vy2wU15b/eV/XuxluPdt6uYGmmO7QchcnpJ5eg688Zn6G/n8DiSxSe5M0yyRXxRcrsUaKiPTPRlIMe/DCZmPljepnA40d5TqD+ByrD+ioI/pnFTN9nMufaomix50man/wBD6lPujFzKZbhPCnZzWCkohCluSkg89riZn8cHs1U0qzb6VJIBmYk2H69+DfAez+WRCjV60GTDKFuSLiNXK2/wxL/olSkf7XIBn/6cE2NjAE/fbfHMFktHNr9Fy4VfCV1kcwWJmfS+ESrGkKjAKjagzCVBgi9xZvXcDE1eiC3hELyERA9BYbTbrgLx1ND0idLKeU2JBuDHUdL74thxrJNRbollyOEXJKzXcOzr93amlWmsgGkVIgf2ZkCOV9sQcR4uop6UpBNRHhKsur08PQee2Mzwzjgp55xRjQxY6YIAWfCY5Hp78GMzn2MtcBjMbiwAtP6nAzQeOfFO0JjjGa5VTBgUmFJESWI94Ji1+W/8OBeaq09QNUMQ7WIHsnqfd8hgjn20KXJiRb3b+sH7sBqWZy9fSDVCup1DUCoJ8m/McsTNBfHFxSCK1VxTk2C6jym+/S84D8X4X9HU1ddSp3h1yQD7RuTy1GbeZNuWJK9KtrqK1NWprJASJAHOT0vJ+WLHZbjlRg9LMAMrowE+0p9oT1FgRG2FQVozpJF/EJBteQd7xOomGMSBA+CqCEj6twbwAVMGIKrO5OxPl77p4WagUgVBpk7MdMagSGAjad45WOK/cljrKliRyHiFiB4j4QLk7btOO5IdquyrmqqtSPdQ6iCUKsWEg3E2B222g3nFtOIVKVMKKYYCP73skapiwxTyvFysakhjAMNa4BsAIG872M2tiFKlepUk6mZWPLwzzgCwB8o5YZIHSOifslZu+h/aLM1yJMoJb4g/Lrjr2OLfswyLLxFXqAAlGCgbKAPL3j3nyx2nCNUzm7FhYWFjgCwjhY8bHHHHe3+ap6jfxCu3KI8So1yLf/UX184OBGd41Rr5hu7DKiZcqhFmlVZbkMYEU2j++J3sN7UdpFfNV6cCadesssAxnvWmNoA0j5noMBEqd49TWLyFBUQSDNvlyxeWZOVkI46jRebMr9YpUBQAAbdASPmD7xgj2d+k06lF18DikEmV0hmdGDQZBgCNpvgDxUMKNqbBp+0BM7kR7r+WCVDLsaqqQsECxJ5tHwxNvXRVI6L2iz3cZhadYEFlJDSGABYxqJMxuNuQ5HBTs5T/ANppn1/7WxHm+y618z9YmpQWVfrPDAIgAQSNzI6zi9keHpl8zllQMitqGktqg6HO3IeE3sPWQMPj9VJRcJdeBcnp4NqUe/JsMe48GPcRKCwsLCxxx4cfP+a4FWzWarm5AqPLMTpA1GJJ+Q+G2PoA44pmO2yLUrU3ywdhVeG1so8JK3Ci5MTvvhonEX7uoZdYCtVqCdR5eSgWvfeeWHfTT/Cf6D/jw7Ldsm1eHI0QD5VHP/U0YIf6Z5r/AHRP+Un54EpJdhjCT8GIdYMHkYjzH+eD3Z5lZqa1ixplrjVAuYnyHWI2OBPDMmtV9LOEWCSx2EAmPUxGCfaPIxSyrAsqvqClDpgLpXxBTuTctabW3xowZFjlbXgzZoe5HimEuCZ+lralVZhsVYAkAmbEeeLtLOrLd3UVwDB0mRPT9dMZzJ5fuV8M3uSbk+pNz0xoezvDEGWqsAu6xE2INj8yI9cLlyrJNySoaEHCNNlvP1D3Mp9owY5bzfz+fvtT+iCs5pMupAAsW3/C5/XObJ1lVitTVpkTG4K7GPjPr5YqZ9HphmQ+FjdlIJ8ja69MThjc5qK8jSlxi5DP3RTy092pU6gCqnfnOq33YMPqLOPDpAFwAek7c/njPZ2pTpGi6EkFVZgxBOrURty2EDBPKDRRPiC6juTPO++/PfFc2B45pXdksWZTi30ZrtfWJanSBkkkmDPkB8Zw7gfYl69Jypplx4SGLAq0mQCDBgRM2uMV6hNXPM24QW/D4scdB4hQq5fLU1yrKjSJkAqQBpuCIkm8xy368tdiZ8jVKPkwWc4TxHL0+7Iq92OQ8SCL2N9PujnyOKPCc0TUVHpiTubyTvsbDa/4Y3lLt1maQJrZdKir7T0mgiOZFwL+QwWeuldFrCjSCsuqagXWCZ0kRztI92BKq0COTJF1JaMAeJDLyFcBiZBYTIJvOmevy5Y9SlTrJJqhyJIUqAouQIjy5RHpgRxT6/NOAQBJAnkBb4TPxxUzHBatPbl6jy9D1xH24/Z6XOTL9XKAAK0GwBAIPpz6c/zwUyeapLTJqALpGoCbnYWFj0v90TgTwKq2s06gkEGJHS58W5kD5eeIRwepWquRAUMVkwoABMD9Sd8NpdknG9G87A9pxVz9OjTWEKuSTEmFMW5fHHW8cy/Z12KFGqmZLksNS6QDFwRv6foc+m4V0+jv0LCwsLAOFhY8Jx4Tjjj5M7T1P/8ARzomP9qrT/zH3xBU2ImLSIsZg398/MY+jc1+yvhtSq9V8tLuzOzd5WEsxJJgVIEknbDf9UvDNOn6KI6d5W/+TCOO7Fo+aUzjAA63tA9q3MWEdMH+G8YK1FdpaAAesSG+Mj547ov7HuFf7oP+bX/+TEo/ZTwwbZUf8yt/8mC0/B1GU7edrO6y9b6O5erqLTpnSHcW0tMkCRtFgRgP2C4zU/e1GkXJWqNTA3LFaVcgknnv6zOOqZ/sZlK7F6lHUx566g5AcmHID4YjyPYLJ0a65inRIqpOlzUqsRKlT7TkHwsRfrhlpDPbNCMe48Bwgccce4WFhY448OORZrgFNqjujO41uXICqq+IyJg7TufPHXTj5z45RqPXqhRV0irUhQrFZ1GSAREmN+fvOAxomsyhokg09UpZidUz77H3DC+m1f4D/wAurjN8KrZhW+spsqEaVJXTsSdvQnbyxY+l/wBl/h/njNKCs2xm0t6A1F4E4ky1d6uYDMbJCqb87xY77b9fTESrbEvZynLsxmJ3A3i0WN+dj1+O26TPPryaE5iPaAgbk2wMp8XdKNSopKl2AUqCLAnruRG/niLjTlUGg+JjpAjrJ52G2KvFtOmjSQFZAJAEQSBy9SfhgQR2qJB2orapbS5NySLn3iPK+CC9pqNQFaiMs+c/OxGDlTg2W7tQSqkDxMywNhHUReOXLfFKv2CJUugt6x+YxXRH3F5JuzWQos7Vg71RTVjpfZTstoFyTY/2Tj3NZ2atPXDKD7J2Im+2/nGG9lOCvSrsjyKbrDGQNPNWPIwY+OGcWRdFQ1IKoCNJHPef+kfEYfFlcMnJ7FniWSHFaPeHVKb8RVVI06y1hsuoaBHKTpt+eD3a3iOZRwKVA1aKADVuSYvttHmOXnjGdne1dPLMC1BSFMjTa/U8zFiL7gY1uS/aclRboO8iy7X9Ryw85+7Pr9f0Z5YZ4/yj4MweP0irU+5dGqlQ2ojSBMnxQCPeOfTGv4tm1o5YaY0qCSBJgAQBPkPuwJq5+o6iu7I+lwNDIIm5sYvAF4NgwvfE3aQU6mV/2dAgKAmBuRBYetiMdnwPFVnYZ+7K6M32I4ScxVfaw1Emb3mLAneLjGmqZ2jRrNqDVBBIKEeG1hrJgxH8N9W3IjuyE5ekagYgMvivyO49dut43wNqcfzCUqquKVSm27N9meQazAcoECfU4yVydnpv6D9dKZJKUwpIkwPZJ6H37/jtW7MezmBcDvBJA2nc8v1B9R3C82zKpIqaWUDVFukzNrjmNxibgFdg1cKuompYatPXc89vmb4lNfiysKckbrg+ZrDN5emahNM94CJ3IXUCeduUzbG5xi+yvjqh2KnTOm8lbQfk0SDfGy7wdcdDolPsdhYb3g64XeDrhxQfxnKs4XSpaJ5iAbQSCQRz8QMjoZxGMm5osh1SXJnUJg1JsQZHh9MFO8HXC7wdcMpNKhXFXYF+jVwzG8TupUEiKQkT7JOljFuflhJl66g3cgkkgMk+2fZJgAkG/Lfa2DXeDrilWyxlirxN9yOSjflsfjg8/wBA4FJaWYUruZaWIKx9kGxPrG/oMS0qVU0SHDE6hIJWWW0ixIE3tPwBgWEy7XmoTII8r+XLFQZGqAv1sERN2NhNr777noMFO/oDjQ36HVBJphk8MBdQI/8AV3FwIlDAmPOMPK121HxgcllJiVnnEwGi/PDqXCRHj0MTEkiT7RY+I3NoAJ2jBXvB1xzkco2Csrlqw1yW8QezFTB8Onbb7U8vli/ly0AFTMCT4Y29fL5j3Td4OuF3g64VysZRodhYb3g64XeDrhRj044fmK5WvXbUTDuuk7DxMTF7E2v5/Dt+sdccLq5lfpFQAWao6jSnMOwadPUkGfK+J5Oi+HtlKlxItPfAAchyIEWBj05DfGg/fqfzKfxpYxTKFzUNBhpZTDKLR532EAHeManw/wAn/wDEmJyiisZNoy67Yu9mMtqRjADXP2QTLQIgz8Rig+Lz8Fbu6YR3BddZVYWR4YnYtEggmdjjU+jEghV4cKsSTCnVtYwCIiQftbiNsDMjR7zPD+FP/wBbffi9Rp5imGaoZprTgat7X35/54b2Ny4l6jEXgSZ99t+fTBjpHNUjXulPu4qB4bcrE/kY29+K+ZrUqwUUM4qGl9hi1N7e1fY8/K2KPajsxmq5RkamUWyKphgDESTYnYSDywN4NwJ6Wpa6VEqsw0krIINvbnpO3lgyVIhicXps0FfNv3NJZXvHOs3ipAuGWBJIOmx5HbeA3a3PlKAp7moRqLeInSBeTceyB6Yu5tdWchdQCKqg6bfxEhvSx9BgB2kbvM2lMXAge9iCfLaMCJo0i9k+Bo1GmpUFmURa5Z2sJ3BMxiB+x5V/q9asGjk6g8pYG0wd+QxLxLioprIGlwdQBkG1haOUk874M9nOJ1Myv1klwJ3gQsk2kL9pbc8Sm5x/KLLY1B/jJdgTilTNU6WiFKqCR4pVTzhYnebTywP4P2pqZcKvtLzBkTvPl/4xrOIU1UxpGlvDJJ+0LwNjuxP44A5XhVJ6ZUyKotYAqQshhEbzJ1bWxpfqJZUubM/sRxN8UXl4rl6tIAimDFlWxXeZFgTa9ybiJw/90U1km6QSVLWuLee4m45e/AQ9mjUYgQgGxGoiRFrkkc+eK+YpZnK21Er5HUpi9/TEeK8FuTqmaShT7saVUhQZQkDrtMReJgb3xS4RRcVK7KELghgXkWJ5AdbG/TFzgXEmrUi5VCQ0XGx3n/PBXhRosXbURCQ8FTsb+fu9cdWnYjlXRJ2Tz7rxOnRZQA1E3WdJCy1gbi8jfHSK+Z0sggnW0TyFib/DbGI4YoFejVpaawXwrHtwRBv/AOfON8aPO9pKSIzulT6u8aRqnlAJB5+X5hL6Ok97CL54AwASdQXoLmJnoCDh1HNamdYI0ECTzkTI8sZqn2+yhU1AlQSNRlBqMTyncQcPqdvsspBCVSXMeFVJJvE+L4flcccotmpwsZpu3+WUS2tbgXC7m0WY3+WHr26y5DEazoBLQASI3mDbATtWjmmnTNFhYyVT9pmVESK0GY8K8rfxYi/1q5SYK1xeJKLB9PGSfhgnNNGywseA4ocd43TylE1qurSCB4RJJYwABjgBDCxk6P7S8q0eGsAebIAPjqxK/wC0LLDcVP6R7vtc5EeoxwaZp8LGQzn7UcnS9rvZ3gJJvcc4+eJaf7R8swBC1iDB9ldombt0/Rxz12ck30arCxm6/b3LoYPee5Rb5+/4YbV7f5dRJFWP7o/xYXkgqEn4NMMcS46KlGtUFEXZ2YtpmxLe7fr0GNvV/azlQSFWuWEwCgAkX9rVYeeOe1mrZqmKtZQNDM+sHSGUk+ELHjibGeQ3JumR1RXCrsgyQKJUruoZgNZYAXjY9Byv+M4h/frfwVP6v/5xLV4g1amoZAtJAJVNyVuJY+0Rbw3g9TEDu+P8hf6j+eFi35KtIZgz2iq1lOWVJULSS4tfSo1GN9wL3sR6hsaXitFqjZVVkK4QsQSD7AsTtsG+Anz0SdbMkY26Kmao5w5Z+8YVE0Biw9oXU3t4vd68sE+yGV0KGIJIUkf3j7uXP34PcTymYZKVGhBaqSdLARpRWJkxFwVHLa3XFQvUpAU81kdK/wAayVHnN52/ixGE5TgapKEJmMzHFM0lbu0qkuGjw2BO5see9/LGu4bxOtVRGzF2p+KCAN9p6GAcPpZbKVjqpVSrCwkhgN9gfzxPnuF1VouKRV3IMQSOQFuhgk288Ucm9E3jh8vIL4YQzM9vGWa2obmLqdjG/vwD4NlTVzlSow2ZibWG4HTz/Qwbz9f6OKjESVUSDYz0NhJvywG4V2ppU3ZnoMdSgEKxG0XJJ5+XTzw9OnRKFN7H9ol1P3VMeBgp1wZBG4AvYEC4m48jj3g/D83RqrXph6qiRUISVCxDTcDaTyixOG5jtTlSPDlCD/F3zz7pkD/M4qVe1Sj2KRBm+qozDnytB88I+XRao+GavOEl9IYslRDpDFYDIRMfwnSY5eyeuKOh58HJSxKkAgH2puJkhvSfPACn2odqiFgAA02Pug9QRIv+AxoaRYPYDxAqQbSCNQ+4/HBhFxjTJ5JKTtFX961u9MhalE7rMaYjSykAxYi/kRNsFM3Xo1R3jgh2iKS6fFNgB15tI63FsZfjMqwVA7ubksoaBew9/QD5Yhp8PzVRldmMrBBJ29BHkMc42dCXF2azK5PuUcpKlx4hYz8LHn+jjIfuqrqcpI0k7T62I23GNXwyszFlqMrSb6QFUe7rbc32xElJlerTkglJHqLb+mnHY7jpnZWpO4gLI9qK+XkMNQPM2I22ItNt/wDPGny/7Re8pmnUIZYgioAD7m67c5+GK2SyCVai06zLBIkwsjUoKkkGIM78ueKWe7EA6+6ZvACWDwD4ZJgglWgXsBbmbyzmroChasN0MojNrQhNQsGbUDHLVuBfnIw7LUdJDaGTdTy2YgEbjSRI5zAiIvkH4JnMoQxR1G/9k+R5T88anhPGmqZe5BMsGUydAEdTA1SNryDgvGIsq8Mb2hyYqUigJUNcSFsV2vuN/WI88CsrQbJ06mslqbCy7MDbSY+89MavJBKs6ksCJWW3uCbQb9Nr+mI+0eTFKg/dU6BYgyVFyJgmZn3Emd4m2IQbi+CRWfGf5uRg8jxIOjLUa4aQzC8EX8XWYsBznli8OAI9RSrAkA8wYIBPxIkgdF88P4dwZahGwqFx4G2Ii99pPQ9cGaHDXpZtqRUlEh1iGhoEAnoJb8N8acmKUNtUQh6iE24nSey2d73KUmO4XS3qtvwGAn7RKZqrSozA1a262ECPifhi72OUIr0w4MnUFvK7AzbaYwC7a8Xps5RJapqAtIC6Z5+vLnidBfRl6pCAKtyux3j0nnvfDcvkiTP6/wAzghS4dEFt2uPiRYDa4NuUYsi0CCJ2kET7zhkkgNtgfjnZxalVGBgNSBgcytmE308j+GLPDcouXpxUH2HILONKwJiYBuLBuXlvgtUBaksb0n1f8DCG8j19xxS46NOXdmsIiWE7+EhdpMTzmb4yZr5pG/09PG35Afa3hjt3RpNIYPrGqN9JBN5gz8xgjwiiWohWDMyL4mAlY5Ek7EwN+p3wzIKKjZek7MEhV1AAsQbDy6DyucBc7VSnUCGp3fiLAwxgrYEKLze3v2E41S9DNYObf7/gzx9bB5uEV+v5L9TJNPgIUgxqYgc5Bk7dPOD6YmzleQTJJhVsDpFzLL4okAkgfkMZ3i3HRUKaO9bQZZnhdex9hSQLjrz2wRqdrqQy3dapIfWFA8UwRERuZFyeWNHpsGPLG8na/wDfyZ/UZcmGVY9phLL5CiAKmbqpTpiSlIHUxjrpkzsfxGJP37kP5Y/qP+LFBcutajSLwDAPQbXHIH0B5C1sefu+n/CfljzHGKf5Ho/k1cQRw2j3lVUAmSbT0BJ+ET7sbfhHElp5WhWam1TT4IUgRuJMg9I9+MFl6zKyspIYG0bz5Y1nZysGyzBjanU1X0xcEiZH9lotE+uNElZki1o0GT7Q5fMZgNVFaiAhVdWlVBmSde0nSogndcR9sOK91TFGjm6jazDJPiVYn2twDItsQTioWosD3aUi3Lu6w68lU/gPdgVxXszUSqan2XAMnkdmkAWJI2PzwMUt00NmxquVgF+z7BVdHWSY0hvGI/s8hzkTvibhnEatGshd3KgwTMiCRN/njQcNpfWKreyYB8QH3gabgc8XuOojsPAkM50mBOlRp6cwJ9/njQ2Qsz/bnNglgps9Qn1C/fc8sDuC5GmdRqUw4UTAkGbdOXPHufmrm0QgwDtbrqP3H5YNdpWp01+0jlfBCxNo8uvn6bYk5U1EtFasrZbsn4lLqNLXNxZW5npG8bkYJHs5l/Dr0UwRqJawEiwvt5enLGbTtW4p6GQMby5F2uLk+QEDy64bV49UayKZIhpAckAQItIgT15dMdxd2dytUzpGS4XlWVdLUnKhSQlNNjzJF4MH1OAHGCEqakOoAAiDNh0jlAj0wF7N8S01QtVXo6hAKBgSZMzva5uBa2D/ABPTHhU7g6iZJBnkTYAj0vPM4Vzd0BYko2S8P4UtYM+5AJAJaPKwI+ZOB2xg8v1ytgj2Sz4WFPIlfWPCPwwOznZ/N95Uju6VHUStSqwUEG9tRJO8WB2w6aXZFqTk0aDhDLUysfy3ZDtcTaetiMBK4Ra9NnFtRDEk/aGn5MBfoR0xZ4Sy5WlVXv8Av3qESERgB1Ot4B9I5YqZmgam+8jlB5ETadwD78TclLorijKDcn0VO2OYptTXuCdesAwDJULGleZWSDbmW64HcMOe092jOiHxQwIBN4mRfnbbBeu9Hwu+Yp07CyjW+820tA+eB1btXSUOFpl5i7sSD0taB5R5YEOSVJGmajdzNTw3iPEqiIaq0dDEhmIGqLiSoIBg/HHmbyCUzIs9SCRpgWsIAEC888Y+r23zGnRTIpoJsoUb+gEYs9mM5VqVGLMf7zeW4n0v1tjS+jzFiqV+Avn+NdwkhSzbL5nYT7vjGAtLM5k+Ksx0MLiRaDvA9kAkD3jBPiVAVJZHUsh1lD0O5jcxMyNvvZRpMKZqGmpXwgsSIIJCyLamWSASYHLcXmszxSTXg1e0skGmLP59O4piSWWfsgbhYUHdzO3540tPM9wi06jPrCrqVBsdIm5In4Yy/DMrTSr3uiGVpBhQtr+EASMEsrxJatIvUbVULkgkCwty/qvI5b40Z/U+9VKqsy4/Te127CvAuPqM5TCgoplSXIMkjwxA6wPywDymb1OwaNRlpte9/niHOZQo4ZKgR52MmIgArphp+1ad26Wv0+zpofWs/eM9iQCFHMATvN5OKOWL29L8qX+RFHJztvQ6sCRCtpJIE+V9XpyHphuT4cKYJLST7UHw8oA5SDtGK+frFYAJE9N+X548zp+juolwpUErUswklYjkZHQe8QT0fSOUOd/dfwB+oUZ8aD3BasVAGEhwVM+f+eL3aHhIq5Z0WnJQalMg2UXvtEchJ8sBUeDbcfLGuoZksFZeY67zaCbkD8sZJLyaoyrRynNZR0RWPeqJgaVWLydmuwnn8sZ/PUF715fWdizWtEgAQNJBJleo3vjWcd4dVpVmpsVlTGo6nMct/DtBjScAszwZWUsGYtN2MeKbgiJlfMxhY5J/FvRocIfJLY3h/ZWtUuEgHYuYH5n540OV7CBSvevdrgL4ZI3u1zbyHPCy3aV6dOlTpqJjS7wSREDVcQbXvO22G8b4ke7WqSajKQBLWBOzeG0yOUb4g+cpU2aPwjG0h2eenSESqaRYkBtJImYuGI+e+BP06t/vX/Wv+HAerUqV3LOSSYE/gB08hif9zv0b+jF5Y0+yEZtFrg4Gozfw9J5je9rTfHmczjr3ipU7tWBVgoAlbjRAHOQL4GPVIMAFibaRc4t0cuahVY5wZ5evTlf/AMYbogi1keB1HFgWhdVhJI5nflz9RiGsatN4DurcpJHTrvt8vLB7MlmpfUpUXxQXIAMCAYIkqTpA8riceZTMZuG8AqLzFVFe8fxL4ree2I85dmn243sF0+O1VADqGUeRBgef62xpKORVqffgm5CoDtBBJ+F8ATmVqOVNJaaqDqCkwehE8/edsEuIcUenlV1RN9AVYUahCn18JPmTPM4rybISik9EPCeCMMwXJUgrIMgCZ0nfbY+dx1wW7S5NqqNUqaXcWQkN4djCwIHM4xVB81UChWqHcCGjfeNjhNw3NOFnUwFllx74k2wkorlbZaN8ao13ZHIU6lULWWyq121aZt8fTGg41wamEHc9wG1L7I0ECGm6+Ik9PT38zfgeZ8Wq0QWlwb8pvc+kx5Y8bgFe8stoJ8U77f3vwwzlH7JrHK7NfVoXOs5YtpABbVNI7yDYAnfl+OPazg6VerR6EggXgQIP2iVv5eeMieztQTqdJFzeZJ6dfPDm7Nt/NTl15+7lzP34l+N9lql9GqyVFd6VRTMglGWUMb7jyufPab3lyVBRLFnMAiedrbXsORNsYdezsT9YDeIAN+c7ezjZcFATKFSoLA2bTJi7AAzYWN+mDUZMV8oRLtDPgnTRpeIm2kXPPeJ/8nGM7TV8wa1SjpjS0kKJMm92Ek79caR80zFiSNU8p25T09B5YEVEqhwab021Rqt4gVmxja3xj1xWMUukQc5eWZ2jwKsYBUievLrIH44PZPsSu9SrA9IHzuf1tglRrM1SDKwp5DTI894vz3jEX0WuSdKIRNmZyZ9EW56XweTsEnaHHheVpjwjWYN4JJ36mBixwzK0ioYAStxfaZF/d9n098KcDdhqrVKgXosU1+Ukj34r1OO06R0a0aiogUx4ibczeb+npgVsRbWijm8iwr1WDMrKAQQYEwQJPSVFufyxfr52abgUz3lRYNy1rEwpAheYbkefLHuQrrmJqSyzIOk6SIjmLi3Qjni+WohVWjThxOvQLX5lvaJiZLHnjPkvkbsaThRFlqEjXsDsWMTzMDb9b4o/RVpygEAsJ8yLD4auYJ+8E0zKaKrlStQIWH1iDVeB5gX2nrtfGKqZ4oxYPBIJam2qQXKsBMgCB5joRyFccWSyO9HQO1GUXusvV1BjVW4iwACEA8yRq5+4Yb+8TRqfR3fvUYKFJEEFlVliTtfnjANxWuy6tR0qBcgEAAEQBsBygRt5Yk4fxCq2YRqrqdF9OkgbRckzYTF7Y9CGTGsXFre/+jBPDleTkujYcRy2sWMHkd/j5YpZfgrFw1Z1IUyFUEAkbEkkzGNVxDhQFNHUkhudr8wR5H9EzgZ+8hQPekT3ZDREzHLy6eWIRyzUeKehnjjy5NbDXBuz3ehmZwirG4vtM3sBF5v+OBR7bU8qz5dwWKz4lhh6CT877j3BePdvsznm7pJp0mtoU3P95/naBbY4HUeyusSzBCPsxcjrv7sTtLstxL3Eu2FLMFWKmm8QxmVgeg9Rt03wNqZ2gxGp6xtYKB53lr9BizQ7O0grMXWQYCsCZnYzsDvbnghwrKA1PZRmkKPDpH3b3FvLEXKLdGjjKEbXgp8N4pklbxpVIAtrlxM38IaPkdzjS5zPZTNU+7V6YXYEsq+IQVABO0yLxz2xW7Q8HDtHcoPDAgq1yY1RYx5mPzy/E+y+kmCtiB7QiTyhiCT5DA/CMqBFzyQsvfQDTB0LJI3iT8Dy8sDPotf+ZU/oT88VzwaumzQd4Grb3CflhfRs1/G39T/lhtPyNUiplslrYtcAbkTO209LGR6eogauzJqGocxO8Cw5Db8MJeDNUaQhIJMmbkchvyN4xJUQqF1bAhJGmCZmN7mOe1uWH8kAr2dzNSrVaozNEKLnpYkDY3B+OLnEeHP34qo0XloJBOxERzjljzg+WVqLVJq6nBkzYbgGxki/ugYHHJ5gAqKutYI0tfcbEGd/PE005Mu4txVF3hucq5mFqMG8ZiwECY9qASthudow3tLme9rU6Kg6VALQQeQvAFiEC2MkX5ziTIUxSpd9tA0wTEkyInnYGPTzxQ4RTLlqhBLOYUyQJ9eeGWtitboJrTpwSz1tIgDSQLc5xM+Sorpk1zq2PfCwt7VoWfwxJk+KUKK1IddcxDGLgQJM3vO3XA/jPaJK+VPiXWSpKieTA2n4+7COF7CsjjoI5WnS7xEVXXXuz1NUc9ioHzxZy6IAxbxCYELJ9wgnpyi2AXFE1J4QPZgQbA2i5P44BjIVR5f8WDGKoablZr+IZrTUpqgGl1YyQCZX029+LOS0NVem2oHSGB2BmRcEX2At1xjcgpp1kLwZnzvEDna535Y1XEOIUMvN6jVSAdJFrzBBiIkevrhZJKaSCtwdnmVp9+1ZAWhDAgwTyMyDNxPLfngw2TdQ8ap8Mi4ECZ2HnztfA3sVlPqw2+szt0v18hy5m+4xZ4v2soFxTBbwsVLfZkW6+Rv+iit5ddDSVYtj6UwTM2gKQIJveeRHpy+MdCrTpK+vRTJhtW8MPdeRIkYp8WzRp0tYI/szsYgkDzgyB0Bi4xmOJsK1UspYIAJDbgkCQBO08zHPyxr0Y0mzScS7SUWpaJL6uSjkCN5iMCv9J9NPu6CMpmQZBIvOwHPe+K2S4KGqCQdMbGASbmeQAt78HcyaarobQoBBvpUQSB5aiBv5dbYk5pOkrLLH+NszzJma5PeMzTfxMT8hi/keyJddUsw6gAL/AFsQp9xx7mMzqWaYGnVEgFQy235idsFM9pqVKZ1MEQAKikAbkgCeVxsIMe8dKUgw4lvJ8ISjSJpnUCfstO1vSfS3rgfnKjRFRhHIaRp6eGmo0D1qE7bddLX4kKqyywFBAIG9idt5HpgbmgAoJAeBqFp5TsRvyjriVWh2+MjO1OHq9OoxVizRpOoaVGpfIctV4vv1x7Q7KhT4jqO9vZgxc359Bi5nM8Rp+rZqjAqXdgQux0FQIvFzPpsMHeBcP105rMEVDyu55x0PSfM9Bh+TaoWS4y5UQ5DgJIAECRIUCSQI6e6+KlTgYfMVBTUhkB1apYkrCmygmZIEAY2FGsQuikBTXmZliPNjf3CMZbjqVMoxrJ4wTyCEhpBsH5yAQRfGv0cYRk3P61fRj9XknOKUPvY3P9syEpoVEqAABIEC0zfyt5+eANPjFWpVYwXpwQy7AjnE/a3I57TiPheXevUaq+lYEU1YalN5Oo9flbynBGvnFUkOGDAE3WYE38Q35mec7mcJnnBZGsfQ+DHL205dl/heWp01VqZDU2An+KeZN5keW3zxZr5Lu0R1KANIpifGAB7JuQwIHK46HkMqV+4mtRUNSe7KPL7a3MWmQeXSDhnesWWtSqfVmb7BSRB1jkRtI2B9JxvcuRt3x40EMh41liCGuywkqzGITfXtIIBYSee1bN8UZaasj+E3UCATF52ubb4bncrTakRRrDvFsVa2qYGoE9ZgEG0fGjnMkBQpU3uy3N9t7YpCKeyU5NaL6Z7QZo0tbEn6yUGqQCQRvv6RfFfLcPmiheqyNTIUvvpHiO4B5nadpxf4GgqUp2KhkFpiBa/92InFHj9dvBSFW51EliCIVQL2G+pgLdcS7lRZ0lYzOprrKoYPrnSf4QAZF77z8cXv9GKv8VP44g4Pw2t3yV6xlYMEDbYchBsN/MY1umt1X4f54E8jWkNDEpbejl1QeBzedUWJFsCXzjuFDMzBYCgmw9nYbc49Me4WNUezAa3KVimVRlsRoIMDmJwZyNc1aZaoFZgNyqzsfLCwsRmbIdszvaFoylLzYn3wMPagBRWBugP3fnhYWLLpEH2zJTJPr+BOPadyPUfjhYWHD5NzSQMAxEmT8hbCoUVIkqPh6YWFjIzQCu0NETYAQxiLcjj3jShqxJAJgcvKfxOFhYtHwQfbNjwPw0F0wIS0Aes+thfyxjuG5VWpByJYm5Mn7OFhYz4u5GnJ0hubqEZImbq8KegLAR6Yo8Mea1SYPgPIctMR0wsLGl/AzR+Rvq2VSnS8CqPqtUxJnTM6jffGb7VKDSLQJBBBi92Ub+jG2PMLGSHZrl0wRw3LKRqIuFYi5tAMY13Fs61SoiNp0qbAIi/HSBOw36YWFjYujDk7QSy+VXu50gkBoJvEwDv5YhdyV08tI8vnvhYWJ4uh8vYNRdVSiDMPAa5Ei3T1xo+EUx3mmBEAxynSOW3PCwsLH5Mpk+BDx/OOFqQxGkWi0Yx3Hs89ShlmdiSabknqQzLPrAAx7hY0LoyML9l21rUptdVUQNou3MXxWzNdg1EA21Kt72O4vuOfrffCwsZJ/M3Y/gWKOTQLoCjS1VVI6gANHpIBwsmIzBAAAqUtTCN2DMJ9Y+PPCwsDyM+iDOZFC1QFbKoI3sSyg+65tth/FKAiYuDAMmwgWx5hYbwhH2LgLkB46n8vuxBxOiO+NhajTI6DUzFrbXN8LCwF8mF/FBdW006yrYCmoA9SwPytOOe62/if+pvzwsLBx+Rcng//2Q=="/>
          <p:cNvSpPr>
            <a:spLocks noChangeAspect="1" noChangeArrowheads="1"/>
          </p:cNvSpPr>
          <p:nvPr/>
        </p:nvSpPr>
        <p:spPr bwMode="auto">
          <a:xfrm>
            <a:off x="77788" y="-814388"/>
            <a:ext cx="2676525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data:image/jpg;base64,/9j/4AAQSkZJRgABAQAAAQABAAD/2wCEAAkGBhQSERUTExQUFRUWGR4aGRgXGBgbGhofHR8aHB0dHBseHSYeGB4jIRwbIS8gIykpLCwsGB4xNTAqNSYrLCkBCQoKDgwOGg8PGiwkHyIpKiwsLCwsLCwsLCosLCwpLCwsLCwpLCksLCwsLCwsKSwsLCwsLCwpLCwpLCkpKSwpLP/AABEIALMBGQMBIgACEQEDEQH/xAAcAAABBQEBAQAAAAAAAAAAAAAFAAIDBAYHAQj/xABKEAACAQIEAwUEBwUECQMFAQABAhEDIQAEEjEFQVEGEyJhcTKBkaEUI0KxwdHwBxVSU5JictLhFhckVIKTorLxQ3PTM0SjwuIl/8QAGQEAAwEBAQAAAAAAAAAAAAAAAQIDBAAF/8QAKhEAAgICAgEEAgIBBQAAAAAAAAECEQMhEjFBBBMyUSJhgcHxFEJS4fD/2gAMAwEAAhEDEQA/AMwceYUYU4IDycNbDws4YRfBOGM0Cb4NdkqJOuoVF7A6rgTtp5A9ecYEZTI9+wQGBzMEjqAY2nFvhWcFKqRSErJUkzsJC6eskT0w3SODXaDhVfOUzWFyjhSogQCAqkD+kf8AEcMXKtk6MIPrmgKTbTq9p97wDAAnefWFu1dbKuyU4C2kc7gHfbpvbEiftAlgKiyp9osoN56dIwmSMmtFcMuL30C5zSLKsxUX8LMYgxI5g8p54vZ/ttmayJTDMgtYEhmYgg35iOW3XyPPm8lUQKGKqxmFIFxtIBjziDuOcYibs5T1LXpvrUCDCkkdBKkhDyGoCZ3xLk18oluEXtMv5Kt4DUYA1SNA8MX3nfS03uNwI8sYHM8ObWwZrkxqJB1QZPtAEnrfGz4jxymjQzafD4LcpgmBIBMW5QovgLUXUweFIIBBEkDoByIFukweuGxw4K/snlm5MAnMOhFNWFkmRZuY8M7iYv63ti5keJrRZXcgILaCVNUk2LdRCkxc8xMmxXK5JO6l9OqADExO8Cbx93K2BFZEH1lRai3/AJa7WIA8RmASJ532jFE70TJ+P5xKlZEoFiQLsDzOwHIQOf5YKcN7Qsp7mtKnYNMb7Ecgfkek3xT4Bwi71wjQx8IgeECBJA21Ectpxb4pw6VIqLJnwwIIkSIncEX6RPTB/FqjnadhfKVEcFZJp0wGJU33ICgapVx0MDz5mbI52mgdKhVVqjTJuxNtEWBkEDAn9n3Aic8KdRTogz0MCR5+vvx1huAZdonL0TO0qOXuwqpHTu9nJuKcSppT7oqHDHUTJuBEaREG9uVicaXJ8Gy40sVcK4LXCIABG5ALGTsRvjXns/k10g5aiNwAKQO1jsth54sfQ8sR3eikQZGmBBtJEbbcsHbE0YDJVcjVNRKRqlmB7uUPiMEhUF2iIu0TFoviHMOYPeKyusEza5IDD3menyv0OhwjK02GilRVrwVVQbRMEc7j44echliTKUiTc7XkkX63kYm4bspz1Ryni/E21REIQLAA6hykRYi+Ecx/tNOHWGplNQAsWAYAiT/BsTzPXHVT2cyx/wDt6P8AQv5Y9/0fy9vqKVjI8C2PUefngcV4Dz3ZzbO5sMq6G1QVJ38+RuPTzxQ4xxgI2r6KG1i+qe7JhTa1yRBI/PHWE7PZZdqFIeiKPww+twWg4hqNNgDMFQRNhMHnAAnywVFVTOeR8uSONcL49Uet4qaIpU2UML8jvJPy2GIc/mwrlnJ8LFZt7uo+BjfeMdnHZ3LfyKPX2F/LEb9lsoTJy1Anzpr+X6jBpA5t9nBs/wAfq1nKraXjwSPIXmR19+CPBuAnVNVWarMge0GF+e3nLQCIx2kdl8oDIy1Cf/bX8sT0+C0FmKVMTcwoEnqcM3qkCLS7OS5mrRyqfXKXYGFSfDzsTadIja1xOKXZ/jDVXami6Q0sgUXBm+/tb/LHXqnZPJsZbK5ck8zSQn7sR1OAZSj41y1BSJMrTAIAF/ZUnbphYxSHlkbVGGp1WSqTUIWr3bFdVpBtsJ+60YGcMzXfSKJDEHztHM84/XLHS6PCcrWB+ppEGQGUHkRs0AxJ3FjfHC+M8QK1KtFAFUVGUx7TQStzyB6DDxjZOzacZ7bU6WruglSuo0axeB6xa/vxlP8ATfM/x/I4qcL7OVaxACkk7CN/dvGNX/qszP8AL/6k/wAWGUYIZ5H9mTYYbh7YbGEJnha2IK1UKCTiVsVhlDUqQNgBN4Put5YZHIKcLD0cq9RTBqLzggG4U9ALg35fO/2ZyghVvFrdALkm0j0Nr4FU8kzmp3baiWCsoJAIUi1vYIvBHlfBvOo1GiypOpUg3kqCYYz6NHvwewsZ2brh61ao1JauuVAblJtHmLYoHh1N28QNMHc3I8tpAwR4A4p0ZmGgkDnqPhHwkH3Yt0siYB2X5/r1w5K92AF7N95U0UHDyYHmdpkfH341a5d6aJTaRUa1QTOxIsRaLH7sR/RgqjQPEzQsbyf0MNzOYK97VN+7Q73k7C/O/wB+FkFNszHGV7/NOqzCjTa/sj85+OGUa3d03pMYI9k3G4Nj0vJ89WCXY2hqqVKhvAufNt/x+OGdoVDg8izTPOB0tc7DpfBa8DJ7A+QzrLBdfCTOo3IkXKjcnTPxxb+hNWzOgggKZb79+fIee/OMN4VSaUSp4jMLE2AF5Ci4PWD642GVfLqza6gDaSoYMsCCfE1iWiSAJHKdrSk/oqv2e5vilPKUkPtNPsqYECDDdBt8RHOBOd7a06jB3pHXYBgRYcxttt+eC1RMs5n6RQI6EW5DZmO/6iIxG3DMtuamVYXg6gIn2SSN4N+QMRGJRkolZRcthbsRVD5ymwMjS0dPZPu2x0Y0hYlQSNj+hjn3YThqJmkanUossNIpvNyDcDl5+s2x07Dpp9Eppp0wfXyYcqSbqSdgd789vUYiy/CVRlYMZXay/wAIWLDoBfBXCw6k0ScUwRS4OvMknyAA3U2t/Z33uceHgixGo7RsvQjaI2J+/BjCwecvsHCJAMKcAcz27pI7IadUlWKmNEWJFvF5Yi/1h0f5db4J/ixRenyv/aJ7+PqzRzhTjOf6w6P8ut8E/wAWPP8AWLR/lVvgn+LHf6fL/wATvfx/ZpJwpxmv9Y1H+XW+Cf4sWuF9tqVeqtJUqAtMFtMWBPJieWA8GRK2grNB9MNzhTifCxEqQTiHNZcOsHYyDvsd9iD88XcLHHFHKZMU9oAvYAgCYJgEmNthA3xx+l2boipWr5h9Cd65LRMS7QFHMn8vM47accu7R0Fp5apVeD9YQi+ZbcxcwJt+eGQGWcjxygulKDkDeQmm5ixc3O/O0mL7YJ/vav8AzT8F/LHKOJ9oBUWmlFNCqJk6WY85mLTv7h0uO7vyf4YbidRMTj3lhDfD3bc4UBVc4Mdncp9U1Yz4zC2Psi073E/C++AWYUsQi7t6x745Y2ZpoqoshQFH8Iv8IJ/LHPSD4KDZsU2BQKzkzv05sBeL4Z2jLvUpU1u7gEjzawHpEzixX7OvUqLXWdJhY1WsWPvmflgrleHn6auYqiFKErMboNMet9QUXv1wVSO0U89xZ27tK1NVNIBGKWXaQs3k3E3w+nmFOzMAdpj79sEcxki2TRtPirVGqFuYmYE+kWwzgfZMVNb1T4Ug2sSTynkNuvuxQyrJGrPVyTqBVldCMQBq8UhZBA9fPAPtBW05Ux/6jR7h/wCDghn8m4qsyau7uGuCCYUhQOQuDsb4D9sVYvSTcC3vt5YRO2aEqRP2e4dW7uaVwyyREzI3sLEbTPL0ihxCVcCoyCNxIESREAgljuI6keuN9wLL93T5aQNE+g/Mfrnzri1dKlaoSjO4cg3BUXJAkkb7nTO15nA5WwxRXFcuq6lcTbQpj1JJYGABBmx6c8WP3UJsEkgEAgExyMBgfecMydAhfENBnYElSfK8+7EQ0BiuoayxJUXuIt/ZtEbc9jGA19FYyopulN57tSpAa0ySQDe21yN5EGMWcrlUkEIAwEt4p6z4vtTefTrGJ6WVcEErqO5bSFNtyx1eXQezc88PChlEPKta4aTMTvcSD5eR6cdZp/2Z0tXEaNQCBoqQebArbcbWmPPHbMcb/ZdlIz0jamGpm0SQpn1icdkworFhYWFjgCx4ce48OOOOV8WpfX1f/cf/ALjilTpyARcGYPIiSLHmLYIdpTp+kHmTUC30ksSwUAkiCTAGAHY/LlENFtWtQpCs4bwkWiLED2SRzHoMe6stSjD9f0eO4WpS/f8AZczLqilmIAsL9TsPU4B8f40aFeioVXRlZzMcrC8SLHcXvyi7+KdrMualMKap7uoHLJT5Kb6dRWf8ueJ6dMZ7PKTTQk+FJZrJN3mnUUMTM2kCbEwcZfUep7jE0YcHTYS7rBfsjTjOUv8Ai/7GwzO8P7ttO8AfMCfnOLnZenGbp/8AF/2tjVOXLC2vohGLjkSf2dEx7jzHuPCPXFhYWFjjjw44p25o6s6tLS8hARMFRqOo8/CPjtOO1nHMONZtKTmvmBTpnbTEvWCs0eH+EiBqMC3PbHb8HLvYI4N2XAmpsTq1M1lHpciB0vy2wU15b/eV/XuxluPdt6uYGmmO7QchcnpJ5eg688Zn6G/n8DiSxSe5M0yyRXxRcrsUaKiPTPRlIMe/DCZmPljepnA40d5TqD+ByrD+ioI/pnFTN9nMufaomix50man/wBD6lPujFzKZbhPCnZzWCkohCluSkg89riZn8cHs1U0qzb6VJIBmYk2H69+DfAez+WRCjV60GTDKFuSLiNXK2/wxL/olSkf7XIBn/6cE2NjAE/fbfHMFktHNr9Fy4VfCV1kcwWJmfS+ESrGkKjAKjagzCVBgi9xZvXcDE1eiC3hELyERA9BYbTbrgLx1ND0idLKeU2JBuDHUdL74thxrJNRbollyOEXJKzXcOzr93amlWmsgGkVIgf2ZkCOV9sQcR4uop6UpBNRHhKsur08PQee2Mzwzjgp55xRjQxY6YIAWfCY5Hp78GMzn2MtcBjMbiwAtP6nAzQeOfFO0JjjGa5VTBgUmFJESWI94Ji1+W/8OBeaq09QNUMQ7WIHsnqfd8hgjn20KXJiRb3b+sH7sBqWZy9fSDVCup1DUCoJ8m/McsTNBfHFxSCK1VxTk2C6jym+/S84D8X4X9HU1ddSp3h1yQD7RuTy1GbeZNuWJK9KtrqK1NWprJASJAHOT0vJ+WLHZbjlRg9LMAMrowE+0p9oT1FgRG2FQVozpJF/EJBteQd7xOomGMSBA+CqCEj6twbwAVMGIKrO5OxPl77p4WagUgVBpk7MdMagSGAjad45WOK/cljrKliRyHiFiB4j4QLk7btOO5IdquyrmqqtSPdQ6iCUKsWEg3E2B222g3nFtOIVKVMKKYYCP73skapiwxTyvFysakhjAMNa4BsAIG872M2tiFKlepUk6mZWPLwzzgCwB8o5YZIHSOifslZu+h/aLM1yJMoJb4g/Lrjr2OLfswyLLxFXqAAlGCgbKAPL3j3nyx2nCNUzm7FhYWFjgCwjhY8bHHHHe3+ap6jfxCu3KI8So1yLf/UX184OBGd41Rr5hu7DKiZcqhFmlVZbkMYEU2j++J3sN7UdpFfNV6cCadesssAxnvWmNoA0j5noMBEqd49TWLyFBUQSDNvlyxeWZOVkI46jRebMr9YpUBQAAbdASPmD7xgj2d+k06lF18DikEmV0hmdGDQZBgCNpvgDxUMKNqbBp+0BM7kR7r+WCVDLsaqqQsECxJ5tHwxNvXRVI6L2iz3cZhadYEFlJDSGABYxqJMxuNuQ5HBTs5T/ANppn1/7WxHm+y618z9YmpQWVfrPDAIgAQSNzI6zi9keHpl8zllQMitqGktqg6HO3IeE3sPWQMPj9VJRcJdeBcnp4NqUe/JsMe48GPcRKCwsLCxxx4cfP+a4FWzWarm5AqPLMTpA1GJJ+Q+G2PoA44pmO2yLUrU3ywdhVeG1so8JK3Ci5MTvvhonEX7uoZdYCtVqCdR5eSgWvfeeWHfTT/Cf6D/jw7Ldsm1eHI0QD5VHP/U0YIf6Z5r/AHRP+Un54EpJdhjCT8GIdYMHkYjzH+eD3Z5lZqa1ixplrjVAuYnyHWI2OBPDMmtV9LOEWCSx2EAmPUxGCfaPIxSyrAsqvqClDpgLpXxBTuTctabW3xowZFjlbXgzZoe5HimEuCZ+lralVZhsVYAkAmbEeeLtLOrLd3UVwDB0mRPT9dMZzJ5fuV8M3uSbk+pNz0xoezvDEGWqsAu6xE2INj8yI9cLlyrJNySoaEHCNNlvP1D3Mp9owY5bzfz+fvtT+iCs5pMupAAsW3/C5/XObJ1lVitTVpkTG4K7GPjPr5YqZ9HphmQ+FjdlIJ8ja69MThjc5qK8jSlxi5DP3RTy092pU6gCqnfnOq33YMPqLOPDpAFwAek7c/njPZ2pTpGi6EkFVZgxBOrURty2EDBPKDRRPiC6juTPO++/PfFc2B45pXdksWZTi30ZrtfWJanSBkkkmDPkB8Zw7gfYl69Jypplx4SGLAq0mQCDBgRM2uMV6hNXPM24QW/D4scdB4hQq5fLU1yrKjSJkAqQBpuCIkm8xy368tdiZ8jVKPkwWc4TxHL0+7Iq92OQ8SCL2N9PujnyOKPCc0TUVHpiTubyTvsbDa/4Y3lLt1maQJrZdKir7T0mgiOZFwL+QwWeuldFrCjSCsuqagXWCZ0kRztI92BKq0COTJF1JaMAeJDLyFcBiZBYTIJvOmevy5Y9SlTrJJqhyJIUqAouQIjy5RHpgRxT6/NOAQBJAnkBb4TPxxUzHBatPbl6jy9D1xH24/Z6XOTL9XKAAK0GwBAIPpz6c/zwUyeapLTJqALpGoCbnYWFj0v90TgTwKq2s06gkEGJHS58W5kD5eeIRwepWquRAUMVkwoABMD9Sd8NpdknG9G87A9pxVz9OjTWEKuSTEmFMW5fHHW8cy/Z12KFGqmZLksNS6QDFwRv6foc+m4V0+jv0LCwsLAOFhY8Jx4Tjjj5M7T1P/8ARzomP9qrT/zH3xBU2ImLSIsZg398/MY+jc1+yvhtSq9V8tLuzOzd5WEsxJJgVIEknbDf9UvDNOn6KI6d5W/+TCOO7Fo+aUzjAA63tA9q3MWEdMH+G8YK1FdpaAAesSG+Mj547ov7HuFf7oP+bX/+TEo/ZTwwbZUf8yt/8mC0/B1GU7edrO6y9b6O5erqLTpnSHcW0tMkCRtFgRgP2C4zU/e1GkXJWqNTA3LFaVcgknnv6zOOqZ/sZlK7F6lHUx566g5AcmHID4YjyPYLJ0a65inRIqpOlzUqsRKlT7TkHwsRfrhlpDPbNCMe48Bwgccce4WFhY448OORZrgFNqjujO41uXICqq+IyJg7TufPHXTj5z45RqPXqhRV0irUhQrFZ1GSAREmN+fvOAxomsyhokg09UpZidUz77H3DC+m1f4D/wAurjN8KrZhW+spsqEaVJXTsSdvQnbyxY+l/wBl/h/njNKCs2xm0t6A1F4E4ky1d6uYDMbJCqb87xY77b9fTESrbEvZynLsxmJ3A3i0WN+dj1+O26TPPryaE5iPaAgbk2wMp8XdKNSopKl2AUqCLAnruRG/niLjTlUGg+JjpAjrJ52G2KvFtOmjSQFZAJAEQSBy9SfhgQR2qJB2orapbS5NySLn3iPK+CC9pqNQFaiMs+c/OxGDlTg2W7tQSqkDxMywNhHUReOXLfFKv2CJUugt6x+YxXRH3F5JuzWQos7Vg71RTVjpfZTstoFyTY/2Tj3NZ2atPXDKD7J2Im+2/nGG9lOCvSrsjyKbrDGQNPNWPIwY+OGcWRdFQ1IKoCNJHPef+kfEYfFlcMnJ7FniWSHFaPeHVKb8RVVI06y1hsuoaBHKTpt+eD3a3iOZRwKVA1aKADVuSYvttHmOXnjGdne1dPLMC1BSFMjTa/U8zFiL7gY1uS/aclRboO8iy7X9Ryw85+7Pr9f0Z5YZ4/yj4MweP0irU+5dGqlQ2ojSBMnxQCPeOfTGv4tm1o5YaY0qCSBJgAQBPkPuwJq5+o6iu7I+lwNDIIm5sYvAF4NgwvfE3aQU6mV/2dAgKAmBuRBYetiMdnwPFVnYZ+7K6M32I4ScxVfaw1Emb3mLAneLjGmqZ2jRrNqDVBBIKEeG1hrJgxH8N9W3IjuyE5ekagYgMvivyO49dut43wNqcfzCUqquKVSm27N9meQazAcoECfU4yVydnpv6D9dKZJKUwpIkwPZJ6H37/jtW7MezmBcDvBJA2nc8v1B9R3C82zKpIqaWUDVFukzNrjmNxibgFdg1cKuompYatPXc89vmb4lNfiysKckbrg+ZrDN5emahNM94CJ3IXUCeduUzbG5xi+yvjqh2KnTOm8lbQfk0SDfGy7wdcdDolPsdhYb3g64XeDrhxQfxnKs4XSpaJ5iAbQSCQRz8QMjoZxGMm5osh1SXJnUJg1JsQZHh9MFO8HXC7wdcMpNKhXFXYF+jVwzG8TupUEiKQkT7JOljFuflhJl66g3cgkkgMk+2fZJgAkG/Lfa2DXeDrilWyxlirxN9yOSjflsfjg8/wBA4FJaWYUruZaWIKx9kGxPrG/oMS0qVU0SHDE6hIJWWW0ixIE3tPwBgWEy7XmoTII8r+XLFQZGqAv1sERN2NhNr777noMFO/oDjQ36HVBJphk8MBdQI/8AV3FwIlDAmPOMPK121HxgcllJiVnnEwGi/PDqXCRHj0MTEkiT7RY+I3NoAJ2jBXvB1xzkco2Csrlqw1yW8QezFTB8Onbb7U8vli/ly0AFTMCT4Y29fL5j3Td4OuF3g64VysZRodhYb3g64XeDrhRj044fmK5WvXbUTDuuk7DxMTF7E2v5/Dt+sdccLq5lfpFQAWao6jSnMOwadPUkGfK+J5Oi+HtlKlxItPfAAchyIEWBj05DfGg/fqfzKfxpYxTKFzUNBhpZTDKLR532EAHeManw/wAn/wDEmJyiisZNoy67Yu9mMtqRjADXP2QTLQIgz8Rig+Lz8Fbu6YR3BddZVYWR4YnYtEggmdjjU+jEghV4cKsSTCnVtYwCIiQftbiNsDMjR7zPD+FP/wBbffi9Rp5imGaoZprTgat7X35/54b2Ny4l6jEXgSZ99t+fTBjpHNUjXulPu4qB4bcrE/kY29+K+ZrUqwUUM4qGl9hi1N7e1fY8/K2KPajsxmq5RkamUWyKphgDESTYnYSDywN4NwJ6Wpa6VEqsw0krIINvbnpO3lgyVIhicXps0FfNv3NJZXvHOs3ipAuGWBJIOmx5HbeA3a3PlKAp7moRqLeInSBeTceyB6Yu5tdWchdQCKqg6bfxEhvSx9BgB2kbvM2lMXAge9iCfLaMCJo0i9k+Bo1GmpUFmURa5Z2sJ3BMxiB+x5V/q9asGjk6g8pYG0wd+QxLxLioprIGlwdQBkG1haOUk874M9nOJ1Myv1klwJ3gQsk2kL9pbc8Sm5x/KLLY1B/jJdgTilTNU6WiFKqCR4pVTzhYnebTywP4P2pqZcKvtLzBkTvPl/4xrOIU1UxpGlvDJJ+0LwNjuxP44A5XhVJ6ZUyKotYAqQshhEbzJ1bWxpfqJZUubM/sRxN8UXl4rl6tIAimDFlWxXeZFgTa9ybiJw/90U1km6QSVLWuLee4m45e/AQ9mjUYgQgGxGoiRFrkkc+eK+YpZnK21Er5HUpi9/TEeK8FuTqmaShT7saVUhQZQkDrtMReJgb3xS4RRcVK7KELghgXkWJ5AdbG/TFzgXEmrUi5VCQ0XGx3n/PBXhRosXbURCQ8FTsb+fu9cdWnYjlXRJ2Tz7rxOnRZQA1E3WdJCy1gbi8jfHSK+Z0sggnW0TyFib/DbGI4YoFejVpaawXwrHtwRBv/AOfON8aPO9pKSIzulT6u8aRqnlAJB5+X5hL6Ok97CL54AwASdQXoLmJnoCDh1HNamdYI0ECTzkTI8sZqn2+yhU1AlQSNRlBqMTyncQcPqdvsspBCVSXMeFVJJvE+L4flcccotmpwsZpu3+WUS2tbgXC7m0WY3+WHr26y5DEazoBLQASI3mDbATtWjmmnTNFhYyVT9pmVESK0GY8K8rfxYi/1q5SYK1xeJKLB9PGSfhgnNNGywseA4ocd43TylE1qurSCB4RJJYwABjgBDCxk6P7S8q0eGsAebIAPjqxK/wC0LLDcVP6R7vtc5EeoxwaZp8LGQzn7UcnS9rvZ3gJJvcc4+eJaf7R8swBC1iDB9ldombt0/Rxz12ck30arCxm6/b3LoYPee5Rb5+/4YbV7f5dRJFWP7o/xYXkgqEn4NMMcS46KlGtUFEXZ2YtpmxLe7fr0GNvV/azlQSFWuWEwCgAkX9rVYeeOe1mrZqmKtZQNDM+sHSGUk+ELHjibGeQ3JumR1RXCrsgyQKJUruoZgNZYAXjY9Byv+M4h/frfwVP6v/5xLV4g1amoZAtJAJVNyVuJY+0Rbw3g9TEDu+P8hf6j+eFi35KtIZgz2iq1lOWVJULSS4tfSo1GN9wL3sR6hsaXitFqjZVVkK4QsQSD7AsTtsG+Anz0SdbMkY26Kmao5w5Z+8YVE0Biw9oXU3t4vd68sE+yGV0KGIJIUkf3j7uXP34PcTymYZKVGhBaqSdLARpRWJkxFwVHLa3XFQvUpAU81kdK/wAayVHnN52/ixGE5TgapKEJmMzHFM0lbu0qkuGjw2BO5see9/LGu4bxOtVRGzF2p+KCAN9p6GAcPpZbKVjqpVSrCwkhgN9gfzxPnuF1VouKRV3IMQSOQFuhgk288Ucm9E3jh8vIL4YQzM9vGWa2obmLqdjG/vwD4NlTVzlSow2ZibWG4HTz/Qwbz9f6OKjESVUSDYz0NhJvywG4V2ppU3ZnoMdSgEKxG0XJJ5+XTzw9OnRKFN7H9ol1P3VMeBgp1wZBG4AvYEC4m48jj3g/D83RqrXph6qiRUISVCxDTcDaTyixOG5jtTlSPDlCD/F3zz7pkD/M4qVe1Sj2KRBm+qozDnytB88I+XRao+GavOEl9IYslRDpDFYDIRMfwnSY5eyeuKOh58HJSxKkAgH2puJkhvSfPACn2odqiFgAA02Pug9QRIv+AxoaRYPYDxAqQbSCNQ+4/HBhFxjTJ5JKTtFX961u9MhalE7rMaYjSykAxYi/kRNsFM3Xo1R3jgh2iKS6fFNgB15tI63FsZfjMqwVA7ubksoaBew9/QD5Yhp8PzVRldmMrBBJ29BHkMc42dCXF2azK5PuUcpKlx4hYz8LHn+jjIfuqrqcpI0k7T62I23GNXwyszFlqMrSb6QFUe7rbc32xElJlerTkglJHqLb+mnHY7jpnZWpO4gLI9qK+XkMNQPM2I22ItNt/wDPGny/7Re8pmnUIZYgioAD7m67c5+GK2SyCVai06zLBIkwsjUoKkkGIM78ueKWe7EA6+6ZvACWDwD4ZJgglWgXsBbmbyzmroChasN0MojNrQhNQsGbUDHLVuBfnIw7LUdJDaGTdTy2YgEbjSRI5zAiIvkH4JnMoQxR1G/9k+R5T88anhPGmqZe5BMsGUydAEdTA1SNryDgvGIsq8Mb2hyYqUigJUNcSFsV2vuN/WI88CsrQbJ06mslqbCy7MDbSY+89MavJBKs6ksCJWW3uCbQb9Nr+mI+0eTFKg/dU6BYgyVFyJgmZn3Emd4m2IQbi+CRWfGf5uRg8jxIOjLUa4aQzC8EX8XWYsBznli8OAI9RSrAkA8wYIBPxIkgdF88P4dwZahGwqFx4G2Ii99pPQ9cGaHDXpZtqRUlEh1iGhoEAnoJb8N8acmKUNtUQh6iE24nSey2d73KUmO4XS3qtvwGAn7RKZqrSozA1a262ECPifhi72OUIr0w4MnUFvK7AzbaYwC7a8Xps5RJapqAtIC6Z5+vLnidBfRl6pCAKtyux3j0nnvfDcvkiTP6/wAzghS4dEFt2uPiRYDa4NuUYsi0CCJ2kET7zhkkgNtgfjnZxalVGBgNSBgcytmE308j+GLPDcouXpxUH2HILONKwJiYBuLBuXlvgtUBaksb0n1f8DCG8j19xxS46NOXdmsIiWE7+EhdpMTzmb4yZr5pG/09PG35Afa3hjt3RpNIYPrGqN9JBN5gz8xgjwiiWohWDMyL4mAlY5Ek7EwN+p3wzIKKjZek7MEhV1AAsQbDy6DyucBc7VSnUCGp3fiLAwxgrYEKLze3v2E41S9DNYObf7/gzx9bB5uEV+v5L9TJNPgIUgxqYgc5Bk7dPOD6YmzleQTJJhVsDpFzLL4okAkgfkMZ3i3HRUKaO9bQZZnhdex9hSQLjrz2wRqdrqQy3dapIfWFA8UwRERuZFyeWNHpsGPLG8na/wDfyZ/UZcmGVY9phLL5CiAKmbqpTpiSlIHUxjrpkzsfxGJP37kP5Y/qP+LFBcutajSLwDAPQbXHIH0B5C1sefu+n/CfljzHGKf5Ho/k1cQRw2j3lVUAmSbT0BJ+ET7sbfhHElp5WhWam1TT4IUgRuJMg9I9+MFl6zKyspIYG0bz5Y1nZysGyzBjanU1X0xcEiZH9lotE+uNElZki1o0GT7Q5fMZgNVFaiAhVdWlVBmSde0nSogndcR9sOK91TFGjm6jazDJPiVYn2twDItsQTioWosD3aUi3Lu6w68lU/gPdgVxXszUSqan2XAMnkdmkAWJI2PzwMUt00NmxquVgF+z7BVdHWSY0hvGI/s8hzkTvibhnEatGshd3KgwTMiCRN/njQcNpfWKreyYB8QH3gabgc8XuOojsPAkM50mBOlRp6cwJ9/njQ2Qsz/bnNglgps9Qn1C/fc8sDuC5GmdRqUw4UTAkGbdOXPHufmrm0QgwDtbrqP3H5YNdpWp01+0jlfBCxNo8uvn6bYk5U1EtFasrZbsn4lLqNLXNxZW5npG8bkYJHs5l/Dr0UwRqJawEiwvt5enLGbTtW4p6GQMby5F2uLk+QEDy64bV49UayKZIhpAckAQItIgT15dMdxd2dytUzpGS4XlWVdLUnKhSQlNNjzJF4MH1OAHGCEqakOoAAiDNh0jlAj0wF7N8S01QtVXo6hAKBgSZMzva5uBa2D/ABPTHhU7g6iZJBnkTYAj0vPM4Vzd0BYko2S8P4UtYM+5AJAJaPKwI+ZOB2xg8v1ytgj2Sz4WFPIlfWPCPwwOznZ/N95Uju6VHUStSqwUEG9tRJO8WB2w6aXZFqTk0aDhDLUysfy3ZDtcTaetiMBK4Ra9NnFtRDEk/aGn5MBfoR0xZ4Sy5WlVXv8Av3qESERgB1Ot4B9I5YqZmgam+8jlB5ETadwD78TclLorijKDcn0VO2OYptTXuCdesAwDJULGleZWSDbmW64HcMOe092jOiHxQwIBN4mRfnbbBeu9Hwu+Yp07CyjW+820tA+eB1btXSUOFpl5i7sSD0taB5R5YEOSVJGmajdzNTw3iPEqiIaq0dDEhmIGqLiSoIBg/HHmbyCUzIs9SCRpgWsIAEC888Y+r23zGnRTIpoJsoUb+gEYs9mM5VqVGLMf7zeW4n0v1tjS+jzFiqV+Avn+NdwkhSzbL5nYT7vjGAtLM5k+Ksx0MLiRaDvA9kAkD3jBPiVAVJZHUsh1lD0O5jcxMyNvvZRpMKZqGmpXwgsSIIJCyLamWSASYHLcXmszxSTXg1e0skGmLP59O4piSWWfsgbhYUHdzO3540tPM9wi06jPrCrqVBsdIm5In4Yy/DMrTSr3uiGVpBhQtr+EASMEsrxJatIvUbVULkgkCwty/qvI5b40Z/U+9VKqsy4/Te127CvAuPqM5TCgoplSXIMkjwxA6wPywDymb1OwaNRlpte9/niHOZQo4ZKgR52MmIgArphp+1ad26Wv0+zpofWs/eM9iQCFHMATvN5OKOWL29L8qX+RFHJztvQ6sCRCtpJIE+V9XpyHphuT4cKYJLST7UHw8oA5SDtGK+frFYAJE9N+X548zp+juolwpUErUswklYjkZHQe8QT0fSOUOd/dfwB+oUZ8aD3BasVAGEhwVM+f+eL3aHhIq5Z0WnJQalMg2UXvtEchJ8sBUeDbcfLGuoZksFZeY67zaCbkD8sZJLyaoyrRynNZR0RWPeqJgaVWLydmuwnn8sZ/PUF715fWdizWtEgAQNJBJleo3vjWcd4dVpVmpsVlTGo6nMct/DtBjScAszwZWUsGYtN2MeKbgiJlfMxhY5J/FvRocIfJLY3h/ZWtUuEgHYuYH5n540OV7CBSvevdrgL4ZI3u1zbyHPCy3aV6dOlTpqJjS7wSREDVcQbXvO22G8b4ke7WqSajKQBLWBOzeG0yOUb4g+cpU2aPwjG0h2eenSESqaRYkBtJImYuGI+e+BP06t/vX/Wv+HAerUqV3LOSSYE/gB08hif9zv0b+jF5Y0+yEZtFrg4Gozfw9J5je9rTfHmczjr3ipU7tWBVgoAlbjRAHOQL4GPVIMAFibaRc4t0cuahVY5wZ5evTlf/AMYbogi1keB1HFgWhdVhJI5nflz9RiGsatN4DurcpJHTrvt8vLB7MlmpfUpUXxQXIAMCAYIkqTpA8riceZTMZuG8AqLzFVFe8fxL4ree2I85dmn243sF0+O1VADqGUeRBgef62xpKORVqffgm5CoDtBBJ+F8ATmVqOVNJaaqDqCkwehE8/edsEuIcUenlV1RN9AVYUahCn18JPmTPM4rybISik9EPCeCMMwXJUgrIMgCZ0nfbY+dx1wW7S5NqqNUqaXcWQkN4djCwIHM4xVB81UChWqHcCGjfeNjhNw3NOFnUwFllx74k2wkorlbZaN8ao13ZHIU6lULWWyq121aZt8fTGg41wamEHc9wG1L7I0ECGm6+Ik9PT38zfgeZ8Wq0QWlwb8pvc+kx5Y8bgFe8stoJ8U77f3vwwzlH7JrHK7NfVoXOs5YtpABbVNI7yDYAnfl+OPazg6VerR6EggXgQIP2iVv5eeMieztQTqdJFzeZJ6dfPDm7Nt/NTl15+7lzP34l+N9lql9GqyVFd6VRTMglGWUMb7jyufPab3lyVBRLFnMAiedrbXsORNsYdezsT9YDeIAN+c7ezjZcFATKFSoLA2bTJi7AAzYWN+mDUZMV8oRLtDPgnTRpeIm2kXPPeJ/8nGM7TV8wa1SjpjS0kKJMm92Ek79caR80zFiSNU8p25T09B5YEVEqhwab021Rqt4gVmxja3xj1xWMUukQc5eWZ2jwKsYBUievLrIH44PZPsSu9SrA9IHzuf1tglRrM1SDKwp5DTI894vz3jEX0WuSdKIRNmZyZ9EW56XweTsEnaHHheVpjwjWYN4JJ36mBixwzK0ioYAStxfaZF/d9n098KcDdhqrVKgXosU1+Ukj34r1OO06R0a0aiogUx4ibczeb+npgVsRbWijm8iwr1WDMrKAQQYEwQJPSVFufyxfr52abgUz3lRYNy1rEwpAheYbkefLHuQrrmJqSyzIOk6SIjmLi3Qjni+WohVWjThxOvQLX5lvaJiZLHnjPkvkbsaThRFlqEjXsDsWMTzMDb9b4o/RVpygEAsJ8yLD4auYJ+8E0zKaKrlStQIWH1iDVeB5gX2nrtfGKqZ4oxYPBIJam2qQXKsBMgCB5joRyFccWSyO9HQO1GUXusvV1BjVW4iwACEA8yRq5+4Yb+8TRqfR3fvUYKFJEEFlVliTtfnjANxWuy6tR0qBcgEAAEQBsBygRt5Yk4fxCq2YRqrqdF9OkgbRckzYTF7Y9CGTGsXFre/+jBPDleTkujYcRy2sWMHkd/j5YpZfgrFw1Z1IUyFUEAkbEkkzGNVxDhQFNHUkhudr8wR5H9EzgZ+8hQPekT3ZDREzHLy6eWIRyzUeKehnjjy5NbDXBuz3ehmZwirG4vtM3sBF5v+OBR7bU8qz5dwWKz4lhh6CT877j3BePdvsznm7pJp0mtoU3P95/naBbY4HUeyusSzBCPsxcjrv7sTtLstxL3Eu2FLMFWKmm8QxmVgeg9Rt03wNqZ2gxGp6xtYKB53lr9BizQ7O0grMXWQYCsCZnYzsDvbnghwrKA1PZRmkKPDpH3b3FvLEXKLdGjjKEbXgp8N4pklbxpVIAtrlxM38IaPkdzjS5zPZTNU+7V6YXYEsq+IQVABO0yLxz2xW7Q8HDtHcoPDAgq1yY1RYx5mPzy/E+y+kmCtiB7QiTyhiCT5DA/CMqBFzyQsvfQDTB0LJI3iT8Dy8sDPotf+ZU/oT88VzwaumzQd4Grb3CflhfRs1/G39T/lhtPyNUiplslrYtcAbkTO209LGR6eogauzJqGocxO8Cw5Db8MJeDNUaQhIJMmbkchvyN4xJUQqF1bAhJGmCZmN7mOe1uWH8kAr2dzNSrVaozNEKLnpYkDY3B+OLnEeHP34qo0XloJBOxERzjljzg+WVqLVJq6nBkzYbgGxki/ugYHHJ5gAqKutYI0tfcbEGd/PE005Mu4txVF3hucq5mFqMG8ZiwECY9qASthudow3tLme9rU6Kg6VALQQeQvAFiEC2MkX5ziTIUxSpd9tA0wTEkyInnYGPTzxQ4RTLlqhBLOYUyQJ9eeGWtitboJrTpwSz1tIgDSQLc5xM+Sorpk1zq2PfCwt7VoWfwxJk+KUKK1IddcxDGLgQJM3vO3XA/jPaJK+VPiXWSpKieTA2n4+7COF7CsjjoI5WnS7xEVXXXuz1NUc9ioHzxZy6IAxbxCYELJ9wgnpyi2AXFE1J4QPZgQbA2i5P44BjIVR5f8WDGKoablZr+IZrTUpqgGl1YyQCZX029+LOS0NVem2oHSGB2BmRcEX2At1xjcgpp1kLwZnzvEDna535Y1XEOIUMvN6jVSAdJFrzBBiIkevrhZJKaSCtwdnmVp9+1ZAWhDAgwTyMyDNxPLfngw2TdQ8ap8Mi4ECZ2HnztfA3sVlPqw2+szt0v18hy5m+4xZ4v2soFxTBbwsVLfZkW6+Rv+iit5ddDSVYtj6UwTM2gKQIJveeRHpy+MdCrTpK+vRTJhtW8MPdeRIkYp8WzRp0tYI/szsYgkDzgyB0Bi4xmOJsK1UspYIAJDbgkCQBO08zHPyxr0Y0mzScS7SUWpaJL6uSjkCN5iMCv9J9NPu6CMpmQZBIvOwHPe+K2S4KGqCQdMbGASbmeQAt78HcyaarobQoBBvpUQSB5aiBv5dbYk5pOkrLLH+NszzJma5PeMzTfxMT8hi/keyJddUsw6gAL/AFsQp9xx7mMzqWaYGnVEgFQy235idsFM9pqVKZ1MEQAKikAbkgCeVxsIMe8dKUgw4lvJ8ISjSJpnUCfstO1vSfS3rgfnKjRFRhHIaRp6eGmo0D1qE7bddLX4kKqyywFBAIG9idt5HpgbmgAoJAeBqFp5TsRvyjriVWh2+MjO1OHq9OoxVizRpOoaVGpfIctV4vv1x7Q7KhT4jqO9vZgxc359Bi5nM8Rp+rZqjAqXdgQux0FQIvFzPpsMHeBcP105rMEVDyu55x0PSfM9Bh+TaoWS4y5UQ5DgJIAECRIUCSQI6e6+KlTgYfMVBTUhkB1apYkrCmygmZIEAY2FGsQuikBTXmZliPNjf3CMZbjqVMoxrJ4wTyCEhpBsH5yAQRfGv0cYRk3P61fRj9XknOKUPvY3P9syEpoVEqAABIEC0zfyt5+eANPjFWpVYwXpwQy7AjnE/a3I57TiPheXevUaq+lYEU1YalN5Oo9flbynBGvnFUkOGDAE3WYE38Q35mec7mcJnnBZGsfQ+DHL205dl/heWp01VqZDU2An+KeZN5keW3zxZr5Lu0R1KANIpifGAB7JuQwIHK46HkMqV+4mtRUNSe7KPL7a3MWmQeXSDhnesWWtSqfVmb7BSRB1jkRtI2B9JxvcuRt3x40EMh41liCGuywkqzGITfXtIIBYSee1bN8UZaasj+E3UCATF52ubb4bncrTakRRrDvFsVa2qYGoE9ZgEG0fGjnMkBQpU3uy3N9t7YpCKeyU5NaL6Z7QZo0tbEn6yUGqQCQRvv6RfFfLcPmiheqyNTIUvvpHiO4B5nadpxf4GgqUp2KhkFpiBa/92InFHj9dvBSFW51EliCIVQL2G+pgLdcS7lRZ0lYzOprrKoYPrnSf4QAZF77z8cXv9GKv8VP44g4Pw2t3yV6xlYMEDbYchBsN/MY1umt1X4f54E8jWkNDEpbejl1QeBzedUWJFsCXzjuFDMzBYCgmw9nYbc49Me4WNUezAa3KVimVRlsRoIMDmJwZyNc1aZaoFZgNyqzsfLCwsRmbIdszvaFoylLzYn3wMPagBRWBugP3fnhYWLLpEH2zJTJPr+BOPadyPUfjhYWHD5NzSQMAxEmT8hbCoUVIkqPh6YWFjIzQCu0NETYAQxiLcjj3jShqxJAJgcvKfxOFhYtHwQfbNjwPw0F0wIS0Aes+thfyxjuG5VWpByJYm5Mn7OFhYz4u5GnJ0hubqEZImbq8KegLAR6Yo8Mea1SYPgPIctMR0wsLGl/AzR+Rvq2VSnS8CqPqtUxJnTM6jffGb7VKDSLQJBBBi92Ub+jG2PMLGSHZrl0wRw3LKRqIuFYi5tAMY13Fs61SoiNp0qbAIi/HSBOw36YWFjYujDk7QSy+VXu50gkBoJvEwDv5YhdyV08tI8vnvhYWJ4uh8vYNRdVSiDMPAa5Ei3T1xo+EUx3mmBEAxynSOW3PCwsLH5Mpk+BDx/OOFqQxGkWi0Yx3Hs89ShlmdiSabknqQzLPrAAx7hY0LoyML9l21rUptdVUQNou3MXxWzNdg1EA21Kt72O4vuOfrffCwsZJ/M3Y/gWKOTQLoCjS1VVI6gANHpIBwsmIzBAAAqUtTCN2DMJ9Y+PPCwsDyM+iDOZFC1QFbKoI3sSyg+65tth/FKAiYuDAMmwgWx5hYbwhH2LgLkB46n8vuxBxOiO+NhajTI6DUzFrbXN8LCwF8mF/FBdW006yrYCmoA9SwPytOOe62/if+pvzwsLBx+Rcng//2Q=="/>
          <p:cNvSpPr>
            <a:spLocks noChangeAspect="1" noChangeArrowheads="1"/>
          </p:cNvSpPr>
          <p:nvPr/>
        </p:nvSpPr>
        <p:spPr bwMode="auto">
          <a:xfrm>
            <a:off x="77788" y="-814388"/>
            <a:ext cx="2676525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6" name="Picture 14" descr="http://t0.gstatic.com/images?q=tbn:ANd9GcTHqHtcMJBcWfcwPC8F2lwkK9HMgSbI1hYM2pMbHpo3HJuAYY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799"/>
            <a:ext cx="3657600" cy="2753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9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Developments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514600" y="1143000"/>
            <a:ext cx="2869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Users </a:t>
            </a:r>
            <a:r>
              <a:rPr lang="en-US" sz="2000" dirty="0" smtClean="0">
                <a:latin typeface="+mn-lt"/>
                <a:sym typeface="Wingdings" pitchFamily="2" charset="2"/>
              </a:rPr>
              <a:t> Sophisticated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9356" y="3060192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GIS Applications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615750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Methodology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498592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Technology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441502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GIS Software</a:t>
            </a:r>
            <a:endParaRPr lang="en-US" sz="200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C:\Documents and Settings\mgulasin\Local Settings\Temporary Internet Files\Content.IE5\8D6JGDEV\MCj0396938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51" y="4527102"/>
            <a:ext cx="1038225" cy="81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Documents and Settings\mgulasin\Local Settings\Temporary Internet Files\Content.IE5\3W5KX0JI\MCj0441341000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22527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667000" y="5517702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Hardware</a:t>
            </a:r>
            <a:endParaRPr lang="en-US" sz="2000" dirty="0">
              <a:latin typeface="+mn-lt"/>
            </a:endParaRPr>
          </a:p>
        </p:txBody>
      </p:sp>
      <p:pic>
        <p:nvPicPr>
          <p:cNvPr id="17" name="Picture 16" descr="C:\Documents and Settings\mgulasin\Local Settings\Temporary Internet Files\Content.IE5\6DXM361C\MPj04393590000[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524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622102"/>
            <a:ext cx="152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Documents and Settings\mgulasin\Local Settings\Temporary Internet Files\Content.IE5\3W5KX0JI\MCj04403860000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279392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524375" y="5517702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Devices</a:t>
            </a:r>
            <a:endParaRPr lang="en-US" sz="2000" dirty="0">
              <a:latin typeface="+mn-lt"/>
            </a:endParaRPr>
          </a:p>
        </p:txBody>
      </p:sp>
      <p:pic>
        <p:nvPicPr>
          <p:cNvPr id="24" name="Picture 23" descr="C:\Documents and Settings\mgulasin\Local Settings\Temporary Internet Files\Content.IE5\E3ORADEX\MCj0439798000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374702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ttp://tbn0.google.com/images?q=tbn:dWfIsXyKyNMIjM:http://www.gsf.qc.ca/Img/Magellan_Pro/MM_CX_Big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05375" y="3993702"/>
            <a:ext cx="533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Documents and Settings\mgulasin\Local Settings\Temporary Internet Files\Content.IE5\3W5KX0JI\MCj04398370000[1]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8175" y="4984302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3612702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696200" y="4660392"/>
            <a:ext cx="768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Data</a:t>
            </a:r>
            <a:endParaRPr lang="en-US" sz="2000" dirty="0">
              <a:latin typeface="+mn-lt"/>
            </a:endParaRPr>
          </a:p>
        </p:txBody>
      </p:sp>
      <p:pic>
        <p:nvPicPr>
          <p:cNvPr id="32" name="Picture 31" descr="http://tbn3.google.com/images?q=tbn:w0-nLSHSO0d_9M:http://www.sbgmaps.com/images/clover.gif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6200" y="2212527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http://tbn2.google.com/images?q=tbn:txUWIN8znPnj_M:http://eureka3d.com/Images/ImageGIS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196052">
            <a:off x="7655518" y="1714808"/>
            <a:ext cx="1257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29400" y="2212527"/>
            <a:ext cx="1095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/>
          <p:nvPr/>
        </p:nvCxnSpPr>
        <p:spPr bwMode="auto">
          <a:xfrm rot="10800000" flipV="1">
            <a:off x="1828800" y="2241102"/>
            <a:ext cx="13716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1866900" y="2965002"/>
            <a:ext cx="15240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2971800" y="3460302"/>
            <a:ext cx="12192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152900" y="3117402"/>
            <a:ext cx="9144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4838700" y="2888802"/>
            <a:ext cx="16002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876800" y="2469702"/>
            <a:ext cx="21336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953000" y="2088702"/>
            <a:ext cx="15240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91440" y="6035448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  <a:sym typeface="Wingdings" pitchFamily="2" charset="2"/>
              </a:rPr>
              <a:t>As users get sophisticated the methodology, technology (hardware, software, devices), data and applications also become advanced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3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577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New Development in GIS - </a:t>
            </a:r>
            <a:r>
              <a:rPr lang="en-US" sz="2800" b="1" dirty="0"/>
              <a:t>Current Trend</a:t>
            </a:r>
            <a:endParaRPr lang="en-US" sz="2800" b="1" dirty="0" smtClean="0"/>
          </a:p>
          <a:p>
            <a:pPr marL="457200" indent="-457200">
              <a:buNone/>
            </a:pPr>
            <a:r>
              <a:rPr lang="en-US" sz="2800" b="1" u="sng" dirty="0" smtClean="0"/>
              <a:t>(1) Smart Phones</a:t>
            </a:r>
          </a:p>
          <a:p>
            <a:pPr marL="514350" indent="-514350">
              <a:buNone/>
            </a:pPr>
            <a:r>
              <a:rPr lang="en-US" sz="2800" b="1" dirty="0" smtClean="0"/>
              <a:t>(b) </a:t>
            </a:r>
            <a:r>
              <a:rPr lang="en-US" sz="2800" b="1" u="sng" dirty="0" err="1" smtClean="0"/>
              <a:t>Geofensing</a:t>
            </a:r>
            <a:r>
              <a:rPr lang="en-US" sz="2800" b="1" u="sng" dirty="0" smtClean="0"/>
              <a:t>: </a:t>
            </a:r>
            <a:r>
              <a:rPr lang="en-US" dirty="0" smtClean="0"/>
              <a:t>is a virtual perimeter for a real-world geographic area.</a:t>
            </a:r>
          </a:p>
          <a:p>
            <a:pPr marL="457200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54" name="Picture 2" descr="http://upload.wikimedia.org/wikipedia/en/thumb/a/a0/Gps_tracking_geofence.png/220px-Gps_tracking_geof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3352800" cy="2834642"/>
          </a:xfrm>
          <a:prstGeom prst="rect">
            <a:avLst/>
          </a:prstGeom>
          <a:noFill/>
        </p:spPr>
      </p:pic>
      <p:sp>
        <p:nvSpPr>
          <p:cNvPr id="68610" name="AutoShape 2" descr="data:image/jpg;base64,/9j/4AAQSkZJRgABAQAAAQABAAD/2wCEAAkGBhQRERUUExQVFRUWGB0ZGRgYFx0aHRwcGx4ZHB0cGx0aHyceGhskGx0YHy8gJCcqLCwsHx4xNTAqNSYrLCkBCQoKDgwOGg8PGjUkHyQqLCwwLC0sLCwpMC4pLCksLCosLywsLCwsLCwsLCwsLCktKSksLCwsLCwsLCwsLCwsLP/AABEIALcBEwMBIgACEQEDEQH/xAAcAAACAgMBAQAAAAAAAAAAAAAEBQMGAAIHAQj/xABJEAACAQIEAwUDBwkGBQQDAAABAhEDIQAEEjEFQVEGEyJhcTKBkQcUQlKhsfAjU2Jyk8HR0uEVFzSCsvEzNXOiwiVDVJIWJIP/xAAaAQACAwEBAAAAAAAAAAAAAAADBAABAgUG/8QAMxEAAgIBAwMDAgQFBAMAAAAAAQIAAxESITEEQVETImEFMhRxgfCRobHB4SNCUtEVM/H/2gAMAwEAAhEDEQA/AOm1qMARtIOk3HT1G+Ic2p0jQFZSSCHfSQw9lVPUt62EibAk1Y0t6GOnl92Aqw74m0JzJYpvbcXEiPs2tgGV+0zeDyJBXpV9QJpywEj8qI352HK/ngqpWqaiAqWEzJNsQLw9NSkIDMmQ5ifKGI5SPTyxmbpQ4IQgHyEdbR+Phgb1hR7dptXzzvI+G8fWqxQkU6q7o2/u8V8bcX4itGnJOpiYVZgE+ccgLn4c8D5zIU6lnVTym0289xGKxxrhEVFFEspRdS31AFywMk8oVYHlgvTVWlwCMgSMUPxI+P5ipUpMSWc28gFkatK7Dwze5jmcIOEFadUFSKYg6ivhEctrE6o+3FgqZ0051xCrJZmKxdV5AySWG2KxT4ejVHLvT0h2ColS5C6jY6Ysqt9m0jHeGoLjETdMuGB4nS+zPGRVPd+BmAOlgo8Q+kDAjUNyBY7wIOGzcHpTPcUp3nu1/lxS6PD6aCmiiF7xNjcydBv5qzD34sPFaCUqZaauomEmpbU0+VlAk23iMcrqa9NgVGILeOIwONxD+I5laIUsQrj2VuWbrZb6fdAwso9vspUIXVUWbAtSYD3EA/HbCOtwxXJY6i7apbVdi2rxH01GByxUcy/csEfdWEx0WDI9REevlhhfp9VanUTBWXOMACdA412ebOMz0xTcHSUfXzVY+qZBvPXFcyNNqBqU3XRUkAL6CCQdiOcjAfAu2lVXLqwVTGsaRB/SgmNQHPmJHTFoR2r1RqZKhMkgqI8Kzt05Y5K3V9HaFGTqJgyRq1ARO0LMn1JtOCOD5XvK5LUmVaYRwWDAMZlYmLKRPmR0Bl4/D6Sw9OnTDc1CgFfs26EYlpXueeHbet9h9Mc7TJO8D4+7Cg7ISpWGkGNiJ+ycH8RzbfN6RXS3fKpJkxOnUSD5kRiPNICjAzBUzAB5dDY+/G/AkSrkFBGoIGUawPozcbxvHxxx9yrBdjiarGo6fMDyXFaiAyiMWAB1MdoEDaLThenDGVNeiaRZgNJLBdLEAMN4HI/GObri1OhRpqzrSViRpinYnkCANjcH3HlefI5hsxRU01WjT3gbzJ2A2vz5430dl3Tt7zqHjGJtcodIlRfPUwzDvFUFuojb78FZavSqkLMJzbYkcwuxk/W2G98WPinBFZFNNU1IdUtckQQZi5iQcUzP5Vqx0ygpx4d4a0aiYkjoDyj3dROsuewrUm3/ACJ4z2AlubCOI84r2kQN3KNSRQFhWaSbxpADbWFhe2BuI/KnSyx7uopqVgTNOiPZ6BizQpjkJjnGEHG6rZSlmMwI7z8nSo/os40z6qFYjzM4pGVy4QdSfaPMnAm6cV2E6ic/lKQHOTLrmvlCo1HLnK5kaoJAanEj6UdYj4YHXtzT1Pqy2Y0nTphqc2F9U232jliszjJwf1W8wuJbj8oFEgj5tmto9qlgzhnyp06FMImUzFrklqck9Tf0HpGKLOM1Yp7GcYYysS5Zv5W6KkFsvXUySL0jcxcTMEWhhcX64CPys5eANGckc+9UnYifIgGx8hjnHGK+qoRyW38ftwDjCqAMCSdTq/KtlyZC51fSsu17eg1GPXG5+VrL/Uzn7Sn/AAxynGYhUHmVOz8O+WLLkhT39Pa9QLUHv0kN7wD6Y6LwriK1qSstRagP0hsQSSth+jHkd8fKeOkfI72jZMx82djocErfYi5F+o8XkQfrHAnr29u00DvO26+onznGYjPEaS273box/dbGYS0H/nNeosjbMioDvoUbHYsdgT09cTZqFolYDk+0L3uJNtuUXHLljZaBELGlR4vMnYT05+duWIMxkhIvpWD6Dmd/j8cMIGA8tLsbP28QKoKf0cvvb25tIJ3MC8D98CcRVKIuRSAsLBvFMwRdosL8sJeN8dCI/dgsukgVJ03NgU3JuRBMDa+F/Z/tMy91SrIGAAQMrkMY2nUIJi242HXDI6XqGXOn+cTNmDg8zoPC6alT4NJDGQHJnaDY7EcvLCrtPk4C1RsoKv4jZSQQ1+QMz5MTywty3FRM0zU2AYtU06WJbUrqBKj2IIBnxbiDhzwPOvULa7xy16hvYzAgm4I8h1xdbvQ2pu3aM4zK1XyoaDLG1r8rHlHQG+IWySQZUwd4YkHfe88z8TixcR4ASwNCEBBlSRE3uoJgDlAI3wvpcHqKYqMrREJTYKWn/MWgdQVN+UY6Y6yk76v07zJGOYJwijqrKBBVGk38JN9InkeZHkOuHHaavalqUqNZ3gi6sBt78FZjhJDBVp0hTE7ObRqi07kaSd9z7knFsg1QtTU1wvhICqSFMXMH9L9/XHGu6wVdQLMbeBvNFiF3H6yEP5yPxz54AzHBkesar3OlV0na2qDHPePcMQJUzNLUrU21wNIqWncHTMah6YjfNZrfu0pxzZrenl/THbDK653x4gg+e0LdBSVgR4CD7jGx6+WL0tQUqQZiVCoC08oF/ObbYp/AeFZrNNNRKYo2vcCpeyjmR1YcrDyi41x2t83C60jUJG5sZAN/Ie7HN6y2vXXSfP7EoPo5E17Q8UZzPiQGdKgfREHxkb77bDa8YqKqqgPEPa+x1dPjaMW2pw3UJLNqA69Y8trYQ53s41aqAGIpwGLSJ1XBEDyA+3DgY1k4UYI/nBvSz+4eZYeH9otLASaicy0eG9pPNeRm464ZcRr5unTZAUpoxhLAsZEsFvvvcwALz1UZHglOkpCgywKknf8ApgsZ81QjsfZREHqFUsfeT9gwNuiV3DnYd8Qor2zEuer1aUNrl3JBLAPGkTu8g/Dr54Z8D7YZgOwqFaggE2CHeN1GmduX3TiPiNDvFaBFrHnI2I+70JxWuF8PrZgalbu0PiBNiRyjmYH78bNdQGkKM9pYRlsyPtxOpZiv31B6tEkAI/kVIBkHz/pvbFZQBV0m4C+H0/pbBPZrNGhU7rVrDiCW6rBBj9WR6R0wPn8n3FTQzBgPZPJh0H6Q2I8p2OFqFSosgOTz/j5xGQuN/MQduKcZOnMf4mkf+2vinzi49viPmqREfOaW23sV8UucZcYYiDPM3nGE40nGTjEqa5dWA8RnBZOXVJc5iQJYh1AJ5wNNr7DAs4X8ZrwoXqZ9w/ri5Unavw/fRmT18a/wwiqRJiYkxO8cp84xrjMXJMxmMxmJKmYsXyf/APMcv01EH00tiu4sPyfmOI5b9c/6WxRlz6PFdRYU0jlYY8xKcrqvqCzytbGYX9niXpHiV3I5J6NVKjU2CQZOrXuIEwZ38sSdpeMU2VaQcQ8s/WBEC42JPwEbHFpVb+mK12nyoFWmxAghlmOYIa/qJ+BwT6dQKrAoO2/O+8xpKjaU/ifFaLA03b1IB93Lf9+Ks/GdFQBCGK7EA77THK3346EaCkzpHrAxqmSpjUQiAt7R0i9gL26DHdKue8FoyQxgHAOJZhYZwza4U2gFW2kzyYgj39Ti4V+KVVAPd6Q3MnVcbwORMbYrP5c1FRKakGooXxQYBBPO3h8voNO4xaiar06iPSUQwNm1bkloGobWtq5nyB5X1Co6lIO+P/kL7ipGZK9CtUOliqDdtMkj3nY4mo5BafsjyLbn7cRZDOOQdSBVuwYNqm5A2mW0iTfoIwZSfUvO/wCP4Y5rVD9ZtQOZDWzKU11OQADEnr0HUnoL4rXFe3S06i6aLudJ3ZVtaDBmLzY3xrxLMGrVZpshKqPSzN6kg36ADrNb45lhBq7FTpafq8vgT9px1qejrCr6g3O8qx2CkpLXke1NLNjS6CmNWn8oA4kxz9kcomPjgnNcOy1FjOXYgQO8065ZoMAco6r09J5rwzizwVp0tWoy0gxyEdIj9+Oi9nuOHQUbUzIBF/onkesEET0jngF9a1BmQnHjO00jMVGrYyb+1gV0xVgCfYBsJt4SY2mRvaJnAGaoU69FgEY1CfBCLpGkyIIJAUwRq5++CyrZl2qBg2m0dbT0542bM1IjvGiPowojygY5y3orhtJyOIJ31bHtKtRzOk6XmRba5jcEcmHMY1FWD033PI3/AI4bcS4KlY6iWV/rAkk+TAmD9/nhRwdlNKGqTUUkFFowwEmCSzaVHmehicdeq9ep9o2+OZdVuNiIRTou+lVPiewi0dWPOF3PuHMYmz/ChRzGgEkaVZfOAEYe4gH/ADDAmU7Z08uWCZYsJIZzWl2j/IBAM2EDoMWFsxTzqCCVqKNaiwYea7hgRYx5TgtrNWwypKjv/eESwNkAxNVqEGNBYRNvWIv5YEFEk7FT0JH2RuP4jBHEnajC+F9W2j2vejG3xI88JK3HdLkKrBZh3YI+3QBr8x09Ywy4W9QU48yavS+44lk4PkZqawJFIEk+bQI6ezqMenUYf1MkWQmKTrAkOIBuT9giI5z64D4NmFNLRSakRHi/4moFju45sbXHmBYDBdBYYGaDAMJC6mMTBtJg8hbfrAxwrdZuyoG23+YXIK+7M598pWXVMuoXTHzmlZWZgPDmObX2jE/Buz+TqZbLk0Q1RkU1GNdlvzhQen4ONPlTLGgCzKZzNI+HYeCvaOUfaIPPDPsXlE+bo50klE2F18CiCfMX9+CPcaxqYZMGK/UOAcSfLdkeHNM0b8orVD/5Y1p9jsj3hU5fwciK1TVyiRq9cKsp2iraiadFGhoBFK4+HOMN8/2jamtL8lT7511klNpJAtvqt1thT8cBn2zpN9JtBAzz8yc9ieGzHcNP/Vqfxwu4j2CyDMYyxMARNaoL+Kba/T7cG8K7Uq4c5hF1Uxq1BLkSBsZMgkbfZg3I8ey+YqaUgub3pwT7yN8bXqw3AgH+n215yDtK+nycZEVIfKxTvfv62rnFi3pf1wY3ybcKG+Xcetar/NgrtB2gZavdrTpkqBLOgYzvAnYAfvwPme0jPlteinrVwplAwKkE2B2MjAz16gkYhV+l2sobzNW+TbhI3oOP/wC1X+bGH5NeFf8Ax3/bVf5se5DieYqlXekppw0t3SxADc+QkY1yPG8xWBCpTqaQLCmGjpbljJ+oAf7Zr/xVm/uG3zFPFfk9ySJVZctCqjlWNapyViDGq5kbRjnXYATxHLebH/Q2O7dpaSjJNrW/dmABGlzTe8crzjg/YJZ4hlxE+IiP8jYaR9akzmsnpnmfR1LMqBDEAixt0tjMI8rkalNQp0gibepJ8sZjmes420/yMKCCM4Ml4l8oSUiAKFVpE3KJYc7kkD1AOMo9qqOdplGpvTJMDUVswiCGBIDbETv7yMVbtFlpHe/VEN+qTY+4n4Hywn4XxZ4KU6JfUfFPpEekfvx6s9PUOCQYkHf1CCNpdMxla1P2qTMPrJ4viokqfiPPENHW5haNYn9QqPeWgD44edms8xUo8ygW/PSZiesEFZ8hh0WMzaOs+/C7dZZWxRuR+8xjAPaJuD5MUj3lWRUiBYwg8jzJtJt09S8vVY64uCZJ9QP9sEPnRDASxg7Cft2wIcpLgnwBttJm4E/bjk39Q7uH+79/wh1rGCOJvwqoFVkaxRjv9U3GCBmpPgBc+W3xwFmsjocVFBePaVrk2At5/wBMMw4el4DuLR1HLyxS6+DtF0IUYO8owotqdWN1ZgQp5gnngbO8PR10sJVvC1zcHzw1znD2195TElhDLME9GE21CwM7iOYuoqVqkFXNJSPa1EoZvyJBAFt/jfHoKTX1FeV5mEsJjH5sop6VAAiwGB+z7TVqRyVQfWSfuxFlKmZqgCkiPyLXKr5sxIB52Ena15DvI5E0U0tp1EySA0luZM2jYAcgB7h/ULa1qK53Mw1bNwJNUpGVIHl6g/icRUc0zPUVkKrTICvycEST5QfsjzwTonbXP6Ja+9iOmx93rhbn+MUaIOoVCUmSJYiYmTtq2AHLpjh1qLfaN8eJRrYDcQjPZzu6bOIJA8PmTYe6SMVJqTJUFRbkmXmxbqT7uW23TBfEe1NCpSK6aytKt4/FOgibqSAdNzMbYHzWrumYCBHtSOfTrjrdPQaaycHmA+RFHGgKR8Ps1PEOov4x7ibeowVk+LZjT3gXu1pgFDsZ2WJvB2PUTiKUZ6ZLFtBMatgCBP2gfZhhnpNIsLgFSb8pH++G+nf8Q6g8cTdbBTkDcwzLv3qhwJZvEzfpcx6A2A5Riu8WofNzpJkN7JHQkz7xf7OuH+QqfkkW4kMegAkNsLmzbW2wPmGy7tTZlqE04iQsflIYBgGglggjkJvHJh6tDNo/KFfFuA3HMXZTjVRmTu6ejQPC3XyPUH+uOk8NFN0WpVCnWquLCDMG56gxYfdijLnELCoNYuYWFN0EsJ1AWBB5DoTi6dn6GuihnSAkr/mOoEjzB2xzfqAKVKV+7P7EPVhmOriU75WSncIKa6QK9G0EfQr3v5Rhl2NQDJqQZJpqSBuIQAD1MA+/Cn5Vge4BJMnMUd+Xgri1tueHPYJAMrTIMkomodDpAj3iD78cm06qwcw1ftcyrd0gQFdeqR7UbR5cwQOfPywy4hXJbLvUknu1knorte+9oOLRU4dkHIctR8Rt+UAViCA0ANB8RAMcz54nzoyldQGeiyrpCw6iNXsgEG0wYHOMc70HIM9CfqNZK7H5/WUqkJGYIBjRv61EjBXZlR86oED6N46w/wBsRh/Xy+W7h0y70dVRlUflAdTGGUTJJJFwMa9nlyqBPytE17rC1Q177AHeB05HEFTggS362tq2I77AfpFHHmAzjz+JSB9+FfeFMtU8qtMf9tTFyz9TJZjSz1aJvpDCqomI8Mg33FvPzxrUy+TaiE10u6DgSKo9vYAtPtRymcX+HbUT2mK+vRUVSDtjP6QDsvk3XL1KhIIqUzC3tp1g72wJ2TyjNUDAgd2VY2NweX2YsuRzeVpUzTFWmETwkd4sjUWEEzYlpF8CK2VypfTVpoRCvqqi25AOo+E742aCSvgRc9btZ5biTdp82PmtTUJlWA8iUeD7scK7AtHEMuejE/8AY2Oz9pao+bPI1AqYM8yjQR1xxbsJ/j6Hqf8AQ2Ol04yCJxbZ9BNxAtfUfdb7MeYDy1CqVBU2vHx9MZgbfS3LEiz+v/cg61QPsiD5hTrIQWqMrB0IYmfqn02tHkcHUaa010qAoHTApzJMy6iORIBn0JkR54xGdzppjvPNRK+pYbff5Y9I1hXLEYHkxcb7COuBO/eVSgHhprJ9WYiB6A/ZjTNcaLMUT6NixuJ6Ku0jmTI5QeR+Wb5rl6rAMW0li2kiWC/YAbAcgBiqgmkIVdduZ0m3kd+s451aV9TabjuBsM8bQza0wBF/EeL5jvnAr1lCmABUIEQDMC156RiwcG7TOEoGs2tYkm2oC41W9pYvETEwTtitdolqVFQpSOonSSGU+EgnxdIIif0jiPhnCGRg9QF2nbvAAI6mNr/Z78PWIj+zAi9aurliZ10QwtBBHuI/2wm4hmDlmDB9IZtiJBPWw+MfvxH2Sz1Xuyvc+BCyhi949oDaIvHpHpjzj2ZS3e1oZJOlU1gAiDIkabc2OOF1VVgJrrGT2hHXUuZOnaOhptAZgdQMiPfF+vvwZlVSsuot3gvH1bdB69cUShx6kzKod0BtqekQBA38LsYgcxO+LTwkVEA7sh0Y+0Y0kklpXSTb0J88JIvVK/8ArpgTCXkD/qWNxt6YiBs3488DU3rmQDRPI+0YPQgGxxWDw7M6dq2qInvREyJ+nyEiMEutKkYUmaNhHaMe0vFHpIE1FNUy2xCiAYi8ksADyknliqcUzdJ6Rpq45RAMAggibbSMNu1WXd6yr3jN+TFyBHhckiB0lTvzwko5QM5VagOn2oXYm8b85nHYoaxawKhnPOT3mLC3eV7+0VVgYmLx1NxHpv62wxyiVStkK0ncQCCdJ3Fhcg7W3t0kuchwGnR1EDUzXJPIkXjoPxOCaVYnuwJnWgJHKGBn1ABPux0C7AMH4I3EuqkBNIiWtR080N7wDI39/uw54HwTvlC1PAgUSGtrU2iNwp5zBiw6i1lvAYurkiNyI3PnIHxxDl1FNjU0DQbEblfUcsecTrAv/rGD+Z/lDPR6RDdogzWXNKzIHVW8NQKCvkSSPA21+fLoISyqhJKAA7AKFibiIi4LfE9cXun4hqBkE2wNm8gkO2hJiZCCdt53w6v1FtP+oCT8TQAJ9spPC8s1eqYEUtpCgFlmAiQJiJE7AExfFz7g0xPPSCw5QSfgQML+Cqe8LLFpu2w898N/mxYFnJJI22EcrD9+Adbe3VNxjAwP7mbpGhRk8znXyvVdWXW0RXpDcH6FfmMFdjf8ENB0t3Syx2B7sQbcgIn0OBfldb/9Sl/1aP8Aor4K7H5hfmlMAX7tA3Q+AR/2wML2bVLmWn3nErmW7IDTlx89y5FKoHHtX7w0zG3NqVSPdOHlTgOX+Z5ukuYooa1Y10eH0oqshUE6fohot9cYsdLJ0BH5GnbbwDywXRyVEqQKVODy0CD7O/8A9E/+q9BjPqZhtTSj5/soqVbZuhT7mpScK2qQ6U6KpqgQJCk2+sMPv7CyPfLmFbxq7FW1MRqJqO1ouPE5J2AHlhvmaFK80aZJsSUHIBRNugj0wL83pcqdMSQ3si7CwO28Ej3+ZxRsEhZjKMexuXWjQUZmktRKk1W0udcldIUGIYAARHMnzx4exGlWVs1lwRU1wyFh4VKvqB3gOpHKZ64c8Z49l8vVFP5vTeE1vpCgooI02O5kFo6RhvkeKZbNjUndsxmQVGrxCDIN7gAYIXIk1MZV8x8mtY98orIFqPr2aRpNUqNo9p1J9DGJc58n1eo9V+9o/lKiVIKGJElpIuJJ5WO5g4unfGd8SpXsMY9UyiSYv7RNoyr2F0Km1hKNMdPLHEuwf+Py94ubjl4GvjtfabNlcvUiPErKfQo0+/HE+wn+Py/qf9DYZ6bfMXunfErmPDW0iTA7pLX9/wCOm2Mxrk85SVAGUk3vbqeuMw+a4hrMbPwqgCJpUpG0i452vIv0xFX4kmVRrAKIKKkDc39Bqkn34V8Z7PlahdVV1YoFDMdU9PZNj67YJ4Tkxl6PiUGqWIUC9ybAHb1OOQLbrLDXjGO+dob1DuMQDO5rM5pZfTl6DKRBk1HDLG0SN55csVUcMqgRrrh0JBkbEgbib8iPIjHSOH5cA94x7yptPIRa0/f8MQ8bySOQ7N3bwfEIghYswaNUSIjxbxacdTprqqiUbJ+ZXpk7mUmjSLAAOCdj4ACI5nnOJzltBvUYAAtMD0P2RidsoQ2oVaU87VIIPKNHKx36b4bZfhVJvEaoqVEuFClVBAk2IliBzJseQOG7LKUXXz8d4RVydMrr5nNZegAGzC1HLRuAJNj7kAEdSMe5jJu9IoSoDC5AJN9yZ3PXriw8cowaJgQVce86CPfAPwwtq1QLm2K6SoCsvqPuOT+/EGa9JIzKVVzApuA4kqZZRzg7A+e89MWLs/xACp3j0YouyhiS1jYK4vyMAkcvQY2ThtM1mrBdTNB8XsggAWtvAGCc1liytzJ2UC0mwgdZjDBzYCJSUisbS00YqllKhiCWDFmAhjMgA/WknSAJwdSyRVQoYKo5KsfaSeX78KahNIh1uqkkeQPL9U8uhwRnc4a9PRScozC7/V9fM7R9ox5rJGVc7wqW42xvE/aCsMyVyuWAdwSWe+lOTKxHNrA+47gYVZXKJlhoZTTYbhgZIHORZluLi18XDIZFMuCtMEu51NJuTzLE8vx543zppoAcxpcTCgprAJHIQTMTfDfT9Z6GzDI/pL0HGtzKbUztOYNVAOmoSfT8Thz2f4c2sPAAlu7DH1BJA+kLgKbi88oLp8RyimVRF8xl/uhMErxmh3ZWS19lTTB6gECDJmcau69LgVqO/wCe/wCUtbEH3GE08pBkxa/Qb8vf+7GZnLkhiph4MG17Gxwg/wDyiqrN+R1qBAhgpI+2TseUYJo9tKW1SlWQxPs6h8RjnrUoXBkPUBjzFq5Wqnh01wY2DHeLmzRc4OyudZaNRW1SXjxkkgQIFyTuDblGMzHa2qSDRpDSQIZzB3vKzawP2emFj5pi06qYKk772vLSbycJGlOmPqOxK/MW1hCNEsnA8oQDqt4gCOfL7pFv4YnrZrMRHd0wumWZm531QFY2iDhDT7Q1UB8VI6nk2vcgSPFhhxaoy01Os1O8JAC6VFgTMwZHlhtOsrdC4/WFa0f7ZRvlVqu2Tpl1Vfy1IDTMEaa8H9084m22COx9cfNaYAuETUep0iPgIHuwH8qGd73JodOnTWorvP8A7dfyEemN+yNb/wDWpiBZEvFzKg367xgtrh6lZeIxQcnMt1Jp6/DBVLYXOE9J7/j+ODqNQ7fw64UBjREN7sRJ/F8C1aqztiQoTztH78Q91ffFyQTiHZ3L5kflKak/W2PxF8IqXYJaFZWVy1KZZfpAeWwb7Di01M4qSCyzBMSJgeWFT9qaR5tefo9NP8wwUapWcd4wz/EqQqU1S5cxCzIhdTMUN1UWEW5dcSrV8IxSc/mkqZmlmCw7unT1AaDqOr3xa3ph0naGjJEsNIJPhOwJB+0YjKeZWRCu0Go0Kmm/habbLoaf3Y472BWeIZcDcsR/2Njs3HabfNqmn6rar/R0NOOOfJ1/zLK/r/8Ai2GumOxgLu07GwgxjMW/McDpOxYqZO8EjGY6X4hYh6JlTQ13gg5hgJKkKSJ8W3h9PtwxzbVCKKksG7tZ5EFrH0OLJlo0gLYC2AaqhswbSFVR7yS33Y5PTUnp9TFidu8IK8bZhiUgqqByEWwFxHPikQYJAvAMSTYfZqwcTiu8aYsRAJknYcl8P8fjg6KGZU/e0OTpUtD6HaBHYLDDUY5c7fvwTw5y1JNRmxBM7wSL/DFfyGSc1EOhoDAk6T1GH3Cr0h5MwPrqOGrkVVwICtiTvAM3wsVUZFYrUQkq0yJG0joQYPlOKwyFH0VgVeCYZgQY3K7BhffF40hakn6Yt6jcfDHuZyqVAVdFYHkwn7/OMB6S4VDSRsI3YTnMpb5pdM6lgbGQPx0xJw7PKKoZ6dQqkEAACXJsTqIIAi3UweV3lLhlAuO4y9IQYNQU1gAclPM8sEcWydEuGKsLRKsQLbCAQDucb6zr3NZ/D7Hyf7RXc8RZnOMB9QSm6FwYLaYB0sx2J5DbqcLctxF6e1UCY3Qe/f8AERix5HgFMsHIIAuAXY8okyehwwKM3INp6mRaRymNvxGOKKL7wGZ8H4/zI1RByTvKzleMPpLSGbWYbmwgchaPwMS1MnXrrrLEKviBt0IsPecQ5nJVqrd5peZIIU6SDAjciw/diJchVXSumqNUwNZAO0/TjriXsKM0lC2257ZgssSC24mDhJO7/BR0I/ecEU8gie0SSzc7CT6bC2JMihVFDAggmQTJsTv1tGI8lw4oGSnqIZ2qSx1EFt4tYf1xvpkRTqUaT8bTON95PkmpBxPdspIO3IqRaRfxQbTzwdWy2Vb2SJ6IxvtsPePxOIAxWoEV0kyD4AYmwA5SLYPyO1gpYRLgWmBOkcr8tsPq5Awph0VcbzXL8GRRLDTOw5+hJ3PkIwPmM7lyRDU1VASZF72HI23vc74dpTAvuep3/p7sDZd5lzsW8IPQf1nGGCk4bcmMb424ivhlSghCghnfxRoIgwW2ItYfd1xBx7Loq7sQCzaOQtcjofLrtjfNcVeigA0kmo6EuTYLfcEcrYQ8T4n3lGt3oRi3dwJI3b2R4uQE4TssrJFQ5ibldOBKx8ozKcijKCAa9I3mfYr3vfE/ZPMTlaYMDSiCfVQb/HBXyx0guUpKLBalEfBMxgXskpbK0gRYIsGORUE/aSLYYtULUojnTjEcHOrMeIkb6QTy8vLErcXp0qTVWaET2rGRJG435i0YqWa4fUZyrxCir03KtpMEx4mgTE7bRGIc9TqDI5nVstNUB6nWp31GYk+k4r0FABzBV9UzOB57dxLUO3uV+u/7Gp/LgzI8aSvTD0zKmRMEXFiL33woy/aTJF6eplVVRSQuYW7lHWpvUjSKjqwHPQMafJ+s5NefjqX6+I3xVtQRciOq2TA+y1Bauaz71BqfvNGo7hTrEDpYD4DAHE3NJahG9M1Yn9EUo+7FiyXB6uWzleqi66NZdRE+JXHL3yb+flhFxXLNU7xSChc1LEba+6+O+Nqct/CDI2nmX7NZ+olJV+bkVUTR4m9hld1Y2sIRh6jbngTs9VeuzlgAxVgQLfS/iTjShQzdOmrJnKigUkgCRCDVpQGbAam+Jw27IcNKZnSzazdmYDf8oZPxE+/Bn06doNc53ly7SK3zZ4n2WmPq6HmfLHFvk/8A+YZb9brH0W5mwx23tJQ1ZaoZiFYn0CPbHE/k8P8A6jlv1/8AxbGOm+0zVvIn0h86qrbuZ89f8BGMxKrUfr0/c4/c2Mwb9ILMGzebq0qjGKWhiAJaDEXMC5M/jpplNYZm0oQxJJDk8jFosJgR0v6R0MmwcM3ckTPhVyY8XM7/AEd7CD1sfqHtA36QRPrbfzxTb7CQeZA1aAO9qaZE6QdIjzb+uNstmKcNS7xYPswwmGmw9DOA6+aRiY0nrImBAtHr1N7bY1epqM6lMx9Fvsv78LAqpz3/ADkNhII7SwDbCPPO2XqEqRoq3vyb8fi2GNPOAgLBBiw92Ic1l1cQwN/x9mDrch77GZZSRtI62aRlF4Jv6EYhOZNVdC2n22+qOYHUnCjPO9FgkKZmGJsQPTnsMCpxV01WSLMVJYbAfx+zHOu6harNBO/7xB+qT7W4lrFdVXTTBYgQIEj47YwUS5lxA5Lv7zgWtmyrwNlOwH342zucg/TCyIOkkFiNUCN7H79sMga9j/CHFoH2iSUMyyimBTZ7kEjlpgCeXxI54Cq5KmoEZesBsDJ6A9bGRM9SZiZwRS4iihpLbk2RjF7g26/jeNOIVO8qrSB8K+Jz5RP3ffhukHABlWsMkiFZF7QaboABGqw5COpMc/LA3aOvpo+0FaV0knbxASPQTjTIZ85rU1NtNMGLpcnczq2xNlOHLBJJ1hiC+xt9kRFsKsdYIAxnO8xu67cStZfiTrP5RDJmWUH726AYbcHc1gxq1CVBAAWFB8IJEKPPBXB6radIPsm0i0G42v1wYMnJlmLT7h6QOXlhbp+mZSGZ8jxMImRmL1yoq1RTACoo1RvN+Z3w0pnTUhjBI9xgC8ctiI9MCZSJqPsNWkHlCWxIaPeSY0i1/pEjp9UYZWzBIA5ha02zJK5LSi7/AEj08h5nGPnBSpF6gKhYBCjqQBA53OJcuABEAEWPr19+BuLjvAKI3aCSPohSDPxAEYshlBbvNWNgbRMeJ0mqnUlQ09esA0wfHAEG+0zj3tBl++y9E0KYKvUUn2UPkDEc/O2J87wBUUMGqHSQWEidPM+zuN8MMxl1p0KSISVDppk3iZ/jhWkXDV6uP0ioUjIM578soPzVdX5+nHppzEY17IcMrnKUSKTsjU1KsIiNMbTPtTyxN8tv+GX/AK1L/TmMWLsgf/SckOTUlB81vI94t78dP0hYmDGVcpxEQ4RXZvGlSP0hSIH2k/ZOCKXC60lGR2XaYpaeV4mbdIw5z5AdtAy6CFhXp0/CLA8rbz52GITWDLGrLBgxEinTFoEDa7STfaItOw/wy+Zv1SDnEWLwNgYNMsOoWiBfy3t6YmpcPqoQqrUCj6vdAHziR92DnJZUDNlkJAZitKmNQn6JiINhI/rj05rxb5QA+KO6pyEJBEHadMfGdhefh18y/WPibsHWBod7bgoP9TD7sDcQ4UKjKWos5AMFWVYkgwZcTcDEtbMgN7WUAYnT+RpzAmRMESPCP6mceV3uwV8sqnURNOmWAIJEGOQIM7QPeYOmUd5PWPiCVezdMKF7h2XSFtUXYcrvv6fHBmX4YtA66dEl2EE61kAnVHieN+mPGrz9LJiDypU+euxt6R+qTBmAXTyp7wNFIpM6e5p3F7TH6RM/op5zfoDyZXqnxA+0eWqvlHPdsIVmMxKgJUkm5B5bdccT+T7/AJhlv1uf6rY79nrZTNKBpUUapUdAUaw8p5cpxwH5PBPEcsDtq/8AFsFWoVrtMM5afSCUqUexRnnKqDOMwP8AN6yeFDTKjYsBMcpty2xmFtZ8GY1/E9/tN9GrS0BtMaCDMEyAWki3x9+ITn6hldLCZH/CYRtN5jn/AAtEu6FUMJBnG64JpBEvGe8qHE8jmFqBUVKhABIFrExzg4yhxOvTVmfJuulZkNqknltIN+toOHz1ozMdacfBp+44LUfHC61KSSJhUPYxBk+2FB41EI0X1WO8RJ5+hOHNGstQSrBh5HGmZ4ZSqe3TRvMqJ+IvhTX7F0faolqLwYKkxPWDzAJjpbpgvuHzNe8Qzi9FGUIy231aJCgESSeUzExtOFiUqKHVTjSZOmrRkQPMAx9+JuFfOKTN3h77u4WQ0GIBm+7bzib/APJ6Di5qD/K3ryn8emMrbWm5Az8zGUY5baC1qza2lSSSfZuPd5Yn/tchUAaohE/RmQeksAee4IG+N8iwc66JZgpggjSdtr32PTG3FeMOopMqgyWN2jYQRtzJjES+pQbHGP12k9MqNQMyhnqpltdSIiTSVRz3Mzz5dPiozVbvGOWoDvHcxWqMCF02JAIMj15/drnuP1X1aoC7aQSPq2PhvuMFvxanlW7qoTJYAaeYPNovaZ57+WBjrFuyEPtmC4YgGOOHZNaCCmk25c/s/pgXiGd7vW2kMIgoDuQQPFAMC8ecY04rxJ6elUpxr1fSANgDyB64iynEWrhqYo01UKshmJmdtgL2wN70J9NTgjeM6lQae/Eg/t5xVLiitxpjWYsRBsnmMejtKxJFRGECQKZG15ktH2Y9znCCumKVPefAhMRyM8sCnJSSCoQjkFKm/XSR0wmfxIO7fyxFfUZDgQjJcZRZmlUY6iV8SmAY/S3k74e5PNCqquoIDrMGJ+y04rP9mgk+O4i2oyJuPpSJib4j01NQSk1QhUI/Jz1tN774tHvrGXGQPA3mluYbGWrO5hUvPiOwFyfKOeIsoTLtU8LNFjyAFhPXnhdwNGp6zVRwWbws4JaIFr33nDdc1v4X/wDqcPLaGwTt8RhEZhqIkhrKRa/WAT/vhTSyv5YIWmmo1BTaNwAZ8zg3N8U7qmz6HIEco3IH0vXCJeNy7M6OJIEDRaDA3M7kbdcYvvrUgZ3mLAMgNKz8tRHzVQCCBVpC36uYxaewyTwzI/8ARGKp8s6AZRY/O0p9dOY3xbOwlVU4ZkyzquqioGpgOthOOnUcrLbmb8R4c5dimXp1DAIZmEyAoFjsJEbj2ZviJeHMWXvMpRA29pSdNpiQJ9PwXHEMnTNRKlRwjCI8emQpLRE3Ekz5GMB/2bltGg1ARqLXqSSSApJO+w2xvEkFOQqEhTlqLjZW1CyzGxkxEkgc4HORlXIVdX+EpNsAS42AMcpsOQ88FNwzKkIO8EJIX8pEAkEi24kfaceHheV37yTIN6zHb1PPn1xMSQX+z6pWBlqIKxCWIMkFhyiwF45c8bHhztIOUpbEbqdh4fPeB/vad+FZYwTU8QUDV3pkxFze5MSffhnQzlNFCiqhAESWk26nmfPFSRGOFuohcrThrsCw3tF+g8Q2sIjoGmSpOU8aCmdtIMwBtcW2wfRzauYV0Y9ARPwnED8ZogkGtRBFiNY/jjQUngSiQOYHxinGWzP/AEKn+h8fPvyd/wDMct+v/wCLY+guK5ynUyuZ0VEc9xVJ0sD9BuQ5Y+fvk7/5jlv1/wDxbEcYGDKU53n0xoXnqJ/WP7jjMSoBG/24zCmoeYXEC4YoCb85P4+HxwTVzQSBvhRlM1oJtaNv64lz/EGNFzTLB/DsNRALCYEGbTywutw0fIg1YATyk85hD+i5PvgD7cMoNsU5c7WDajUqgnwg91ymY/4e+LJkM8woU2qzrIvIgzPMW/dgXS9QtmRgj8xiUr5Jh8xjKllJPIEn3DC6rxX6ot5/0wFm+LTFJnRQ5gyQPDN7nDLXKJGsUCMuG0vyMmQXlj/m/pGK3Vy1Kk7Iz1xp8Mikp2tAjcAFT/mHQ4sIz3e+CgQQti8yo9I9o+WCaGUCbFmJF2LSf4DA2pqtwHXOJAAcYlayPEe4DrJu0kmkTsIiFaZ8PT0JF8a1AhhyGdtWxogqJk7O08iYibek21mIHp54VUVKlWkwzEX+rt/HEZK0wgG358TXpgLmDJ2bHPuxIE6UBNhyJ2PmMQPwOnl0BLaypvrIBZQT4RtJAMzvc+mHeXaCVmdJgT0Nx/DAHHeGGtoI0eEMDqn6UbQDeAcYdQtZKLv4mbKQM4EgfLZYsSTTZSJW4JEi3O14wVwpKfi0IqFunMch7sIM1wN0YKwp+KCDed1MWAvb7cNsvU0P0v8A7/xwCpm3LpiDRsNxHS8sL+I5aWDhWMLB0g3vtsRI3uR5YYqg9cQV8vqNmIMRaLXmQYkb3jeB0w9tpGqMOuqIaNBFapUFNw9TTr6nT4QNJPLqLbdbOOEZfuwxKkFjzA25RgWtRoh0Hek6pkl1tH4iDtGCsrmVVyhfUCAVZmmSZEA7fA4gK55gFAByYeB+On9ceLcmPL7Mbr5Tjyl+840dyBGIl7W57uqBGguXIUKCQeRkRe0DEb8GpLo1K5lRI1sTqEHlvjTOZn5xn0pCClAan2ILHb0IMDlzwVxviHdNRACyz/SMbRMWgmCbT+/Ct6qQXI4xiZqUO5zxKJ8tFZXyilfz1KfXTmMb9mO0VKnk8rFXJlhQRGStVCldJYmNzebqegwH8rn+Dt+fp/6K+OQ46NJ9gMonVvPpfgfbbJ5ddLZmg50qNXfUwfCIjfbnHmcNP7zcl+fpftqf82PlTGYLJPqv+83Jfn6X7an/ADYz+83Jfn6X7an/ADY+VMZiST6r/vOyX5+l+2p/zYz+87Jfn6X7an/Nj5UxmKkn05xbt5kqyhRmKCkT4jWpyJBFobzxzcOV8IzWRYDYmuot6cscrxmGKeoarOmBspWzmday+aVRVepm8rAoVVVErKxYtTZQPt8yTGKH8nwP9oZaLHVaRN9LYQ4sPyf/APMct+uf9LYxba1py01XWKxgT6QOTY7G2MxL3rC2k+64+M4zCWkeIeIUqAwRUVfIgENqgCQYO/8AuN8Sglb94qxO6xFz0iQIiQNwcag7mBsBdQee2239MeTeYEnnpH8MKrYo2xFcgQovq/4rpogkgoVmL2PkL2IIv6AfOUyhXxFkayk3joJ5/jpiDMZ5KXiqhSCYgqDPlfcxhdmeL180QtGmKNFdLKzi53iBt52xbsrL8yMwI+YwrZtEjUwEkACeZ2t7sCnINXqiIAKlfECdpNoPpjWhwVA2up+Ue0s3lsY2nb4DDvhg/KT0X78Ksgswp4Mqtdbb8SXg/DzQVgWVtTlpAMXCjn6YZlfhjWY9N/4jGx/H8cdFFCKFHAjQAAwJFUp6gR1BGAMzWmkggX/db78MDheMt49iQHM+ntD78Ds527zTboRCKNPS8G/gH2EjGlTMeMcwN/3fx+GNc7nAjsSD/wAMEQs7sREC5MyT0BGB6WbRTdKx6nu9j1ibz9nPG0rOd+JbEQjiSlr94oFiupdtMGZBB+tt5eeA6ram1Flje9M+XMEDbzi/uDXK5sVASAywY8Qg7Am3vjlhcyNTfWWY09Wk3Nuh/ccVawXkQDDvCclqYA6wygRp0xf136eW+DSOm2B0oRcMwPQmR8MaZzNNTWwBYnSsdT5Hp78QEadWJvOBvK3S7PvqKgUjoAkyYPOPZmeeHL8GIyXc+FnCgWP6QNiR0nBeWQIukTJ3JNyTzIO98evl6pYlapUEezpBgxHPzE288KUdNUCcdxMCoAbyt/2BUH/tDfbvB12F7jDjhVbu6S0ako4BF46kiDcHfBFTK1fEe/HQDuhA2uRzO/8AtiTMZdu7bXVkiWBFNLeFpABtvpN7+HfBKukWliVb+JzJoxuIv7M8K7qmWZy7VDqLEXvyPXmffjztMVBy7OSAlW20XteTb3A4LoLVWmjB1qAifENJgkkAG8QDHuxlWkmZQ06ieIEMVbkeTeYxuxcpoEJSyqQDOZ/K7RAysx4u+pLPkFzBj445Hjunys8PNbIMwHipMjMB0TUpPoA4PpjheG6fsEorp2mYzGYzBZUzEmXoa2gmAAWJibKCbCRJt1xHg7IMJ9oK1x4oggiCL2NuRxJIPXyqhVdGJBJXxLpIICnkSCIbEJw1zhAA1MhiSFQKLmJPhtyFz0wrJxJJ5jMZjMSSZiw9gFB4jlgfr/cCR9oGK9i2/JrllGcWtUtTo3J82lVHw1t6KcUTgST6TDYzFSHbF/8A4lXc7Gef6uMwp6yeZWsSfl7/AMffhbns24fSjAQs3EyZMD4YzGY4/UuyVMy8xY8gQjhdHvA7VIcrU0iRYQFIttvg/NU4I6kT/D7MZjMP179MrHkgTeAEkOGHBx7R8wPx8cZjMVX94hKO/wCX95mczbCVIgEWvf1n92IKuaZtiQABYHHuMwXJLYmGY5jDLVtSg/H1xrlll39R92PcZjYOdMaQ+wyLOVLTJ3t7mUE+pNvTBbVSLyfjjMZiMxBbHiaAyom4pE3b4ThL2jzboqqpUBtQMrOwEAdLnfGYzAOrJr6dnXnHMDZxEycbroI1r4eRQT9HnPn9mLKg1VmPKkNK/rNcn4Wx5jMI/TLXtU6zncf0gU5xPcxRqSY0MGuNc2FrWEQPOThdWy1Rfa0zpNwTAIECQfPTsOvQT5jMdpuDCvxD8nSqBYYJET4ZkyBvNt5xrxDNFkCXDOwT+P2YzGYBcdIBHfaWfsMN7shdKQDACkiYj13tOBKmWq1HBekiqGsy1CGVfpbb8yBjMZhoAEYMsgcQXO8Ncv8AlFpww0zLEmQBBBsRuCOY+OOQ8c+TBmrP8zYHxH8mxgrBI8LGzLa0kEee+MxmAvYUsCrwZl/bjHeLh8k3ET/7K/taf82Pf7o+JfmB+1p/zY9xmG8y55/dHxL8wP2tP+bGf3R8S/MD9rT/AJse4zEzJPP7o+JfmF/a0/5sZ/dHxH8wP2tP+bGYzEkmf3R8R/MD9rT/AJsZ/dHxL8wP2tP+bGYzEkhXD/kbzzuBUCUgeZcMfcFN/iMdQ7N9mcvlR82phWqJ42ZlkgkAahaCxEDyEAY8xmFb2OVXyYWsA5J7CXChlgqgffjMZjMXpA2xMFzP/9k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AutoShape 4" descr="data:image/jpg;base64,/9j/4AAQSkZJRgABAQAAAQABAAD/2wCEAAkGBhQRERUUExQVFRUWGB0ZGRgYFx0aHRwcGx4ZHB0cGx0aHyceGhskGx0YHy8gJCcqLCwsHx4xNTAqNSYrLCkBCQoKDgwOGg8PGjUkHyQqLCwwLC0sLCwpMC4pLCksLCosLywsLCwsLCwsLCwsLCktKSksLCwsLCwsLCwsLCwsLP/AABEIALcBEwMBIgACEQEDEQH/xAAcAAACAgMBAQAAAAAAAAAAAAAEBQMGAAIHAQj/xABJEAACAQIEAwUDBwkGBQQDAAABAhEDIQAEEjEFQVEGEyJhcTKBkQcUQlKhsfAjU2Jyk8HR0uEVFzSCsvEzNXOiwiVDVJIWJIP/xAAaAQACAwEBAAAAAAAAAAAAAAADBAABAgUG/8QAMxEAAgIBAwMDAgQFBAMAAAAAAQIAAxESITEEQVETImEFMhRxgfCRobHB4SNCUtEVM/H/2gAMAwEAAhEDEQA/AOm1qMARtIOk3HT1G+Ic2p0jQFZSSCHfSQw9lVPUt62EibAk1Y0t6GOnl92Aqw74m0JzJYpvbcXEiPs2tgGV+0zeDyJBXpV9QJpywEj8qI352HK/ngqpWqaiAqWEzJNsQLw9NSkIDMmQ5ifKGI5SPTyxmbpQ4IQgHyEdbR+Phgb1hR7dptXzzvI+G8fWqxQkU6q7o2/u8V8bcX4itGnJOpiYVZgE+ccgLn4c8D5zIU6lnVTym0289xGKxxrhEVFFEspRdS31AFywMk8oVYHlgvTVWlwCMgSMUPxI+P5ipUpMSWc28gFkatK7Dwze5jmcIOEFadUFSKYg6ivhEctrE6o+3FgqZ0051xCrJZmKxdV5AySWG2KxT4ejVHLvT0h2ColS5C6jY6Ysqt9m0jHeGoLjETdMuGB4nS+zPGRVPd+BmAOlgo8Q+kDAjUNyBY7wIOGzcHpTPcUp3nu1/lxS6PD6aCmiiF7xNjcydBv5qzD34sPFaCUqZaauomEmpbU0+VlAk23iMcrqa9NgVGILeOIwONxD+I5laIUsQrj2VuWbrZb6fdAwso9vspUIXVUWbAtSYD3EA/HbCOtwxXJY6i7apbVdi2rxH01GByxUcy/csEfdWEx0WDI9REevlhhfp9VanUTBWXOMACdA412ebOMz0xTcHSUfXzVY+qZBvPXFcyNNqBqU3XRUkAL6CCQdiOcjAfAu2lVXLqwVTGsaRB/SgmNQHPmJHTFoR2r1RqZKhMkgqI8Kzt05Y5K3V9HaFGTqJgyRq1ARO0LMn1JtOCOD5XvK5LUmVaYRwWDAMZlYmLKRPmR0Bl4/D6Sw9OnTDc1CgFfs26EYlpXueeHbet9h9Mc7TJO8D4+7Cg7ISpWGkGNiJ+ycH8RzbfN6RXS3fKpJkxOnUSD5kRiPNICjAzBUzAB5dDY+/G/AkSrkFBGoIGUawPozcbxvHxxx9yrBdjiarGo6fMDyXFaiAyiMWAB1MdoEDaLThenDGVNeiaRZgNJLBdLEAMN4HI/GObri1OhRpqzrSViRpinYnkCANjcH3HlefI5hsxRU01WjT3gbzJ2A2vz5430dl3Tt7zqHjGJtcodIlRfPUwzDvFUFuojb78FZavSqkLMJzbYkcwuxk/W2G98WPinBFZFNNU1IdUtckQQZi5iQcUzP5Vqx0ygpx4d4a0aiYkjoDyj3dROsuewrUm3/ACJ4z2AlubCOI84r2kQN3KNSRQFhWaSbxpADbWFhe2BuI/KnSyx7uopqVgTNOiPZ6BizQpjkJjnGEHG6rZSlmMwI7z8nSo/os40z6qFYjzM4pGVy4QdSfaPMnAm6cV2E6ic/lKQHOTLrmvlCo1HLnK5kaoJAanEj6UdYj4YHXtzT1Pqy2Y0nTphqc2F9U232jliszjJwf1W8wuJbj8oFEgj5tmto9qlgzhnyp06FMImUzFrklqck9Tf0HpGKLOM1Yp7GcYYysS5Zv5W6KkFsvXUySL0jcxcTMEWhhcX64CPys5eANGckc+9UnYifIgGx8hjnHGK+qoRyW38ftwDjCqAMCSdTq/KtlyZC51fSsu17eg1GPXG5+VrL/Uzn7Sn/AAxynGYhUHmVOz8O+WLLkhT39Pa9QLUHv0kN7wD6Y6LwriK1qSstRagP0hsQSSth+jHkd8fKeOkfI72jZMx82djocErfYi5F+o8XkQfrHAnr29u00DvO26+onznGYjPEaS273box/dbGYS0H/nNeosjbMioDvoUbHYsdgT09cTZqFolYDk+0L3uJNtuUXHLljZaBELGlR4vMnYT05+duWIMxkhIvpWD6Dmd/j8cMIGA8tLsbP28QKoKf0cvvb25tIJ3MC8D98CcRVKIuRSAsLBvFMwRdosL8sJeN8dCI/dgsukgVJ03NgU3JuRBMDa+F/Z/tMy91SrIGAAQMrkMY2nUIJi242HXDI6XqGXOn+cTNmDg8zoPC6alT4NJDGQHJnaDY7EcvLCrtPk4C1RsoKv4jZSQQ1+QMz5MTywty3FRM0zU2AYtU06WJbUrqBKj2IIBnxbiDhzwPOvULa7xy16hvYzAgm4I8h1xdbvQ2pu3aM4zK1XyoaDLG1r8rHlHQG+IWySQZUwd4YkHfe88z8TixcR4ASwNCEBBlSRE3uoJgDlAI3wvpcHqKYqMrREJTYKWn/MWgdQVN+UY6Y6yk76v07zJGOYJwijqrKBBVGk38JN9InkeZHkOuHHaavalqUqNZ3gi6sBt78FZjhJDBVp0hTE7ObRqi07kaSd9z7knFsg1QtTU1wvhICqSFMXMH9L9/XHGu6wVdQLMbeBvNFiF3H6yEP5yPxz54AzHBkesar3OlV0na2qDHPePcMQJUzNLUrU21wNIqWncHTMah6YjfNZrfu0pxzZrenl/THbDK653x4gg+e0LdBSVgR4CD7jGx6+WL0tQUqQZiVCoC08oF/ObbYp/AeFZrNNNRKYo2vcCpeyjmR1YcrDyi41x2t83C60jUJG5sZAN/Ie7HN6y2vXXSfP7EoPo5E17Q8UZzPiQGdKgfREHxkb77bDa8YqKqqgPEPa+x1dPjaMW2pw3UJLNqA69Y8trYQ53s41aqAGIpwGLSJ1XBEDyA+3DgY1k4UYI/nBvSz+4eZYeH9otLASaicy0eG9pPNeRm464ZcRr5unTZAUpoxhLAsZEsFvvvcwALz1UZHglOkpCgywKknf8ApgsZ81QjsfZREHqFUsfeT9gwNuiV3DnYd8Qor2zEuer1aUNrl3JBLAPGkTu8g/Dr54Z8D7YZgOwqFaggE2CHeN1GmduX3TiPiNDvFaBFrHnI2I+70JxWuF8PrZgalbu0PiBNiRyjmYH78bNdQGkKM9pYRlsyPtxOpZiv31B6tEkAI/kVIBkHz/pvbFZQBV0m4C+H0/pbBPZrNGhU7rVrDiCW6rBBj9WR6R0wPn8n3FTQzBgPZPJh0H6Q2I8p2OFqFSosgOTz/j5xGQuN/MQduKcZOnMf4mkf+2vinzi49viPmqREfOaW23sV8UucZcYYiDPM3nGE40nGTjEqa5dWA8RnBZOXVJc5iQJYh1AJ5wNNr7DAs4X8ZrwoXqZ9w/ri5Unavw/fRmT18a/wwiqRJiYkxO8cp84xrjMXJMxmMxmJKmYsXyf/APMcv01EH00tiu4sPyfmOI5b9c/6WxRlz6PFdRYU0jlYY8xKcrqvqCzytbGYX9niXpHiV3I5J6NVKjU2CQZOrXuIEwZ38sSdpeMU2VaQcQ8s/WBEC42JPwEbHFpVb+mK12nyoFWmxAghlmOYIa/qJ+BwT6dQKrAoO2/O+8xpKjaU/ifFaLA03b1IB93Lf9+Ks/GdFQBCGK7EA77THK3346EaCkzpHrAxqmSpjUQiAt7R0i9gL26DHdKue8FoyQxgHAOJZhYZwza4U2gFW2kzyYgj39Ti4V+KVVAPd6Q3MnVcbwORMbYrP5c1FRKakGooXxQYBBPO3h8voNO4xaiar06iPSUQwNm1bkloGobWtq5nyB5X1Co6lIO+P/kL7ipGZK9CtUOliqDdtMkj3nY4mo5BafsjyLbn7cRZDOOQdSBVuwYNqm5A2mW0iTfoIwZSfUvO/wCP4Y5rVD9ZtQOZDWzKU11OQADEnr0HUnoL4rXFe3S06i6aLudJ3ZVtaDBmLzY3xrxLMGrVZpshKqPSzN6kg36ADrNb45lhBq7FTpafq8vgT9px1qejrCr6g3O8qx2CkpLXke1NLNjS6CmNWn8oA4kxz9kcomPjgnNcOy1FjOXYgQO8065ZoMAco6r09J5rwzizwVp0tWoy0gxyEdIj9+Oi9nuOHQUbUzIBF/onkesEET0jngF9a1BmQnHjO00jMVGrYyb+1gV0xVgCfYBsJt4SY2mRvaJnAGaoU69FgEY1CfBCLpGkyIIJAUwRq5++CyrZl2qBg2m0dbT0542bM1IjvGiPowojygY5y3orhtJyOIJ31bHtKtRzOk6XmRba5jcEcmHMY1FWD033PI3/AI4bcS4KlY6iWV/rAkk+TAmD9/nhRwdlNKGqTUUkFFowwEmCSzaVHmehicdeq9ep9o2+OZdVuNiIRTou+lVPiewi0dWPOF3PuHMYmz/ChRzGgEkaVZfOAEYe4gH/ADDAmU7Z08uWCZYsJIZzWl2j/IBAM2EDoMWFsxTzqCCVqKNaiwYea7hgRYx5TgtrNWwypKjv/eESwNkAxNVqEGNBYRNvWIv5YEFEk7FT0JH2RuP4jBHEnajC+F9W2j2vejG3xI88JK3HdLkKrBZh3YI+3QBr8x09Ywy4W9QU48yavS+44lk4PkZqawJFIEk+bQI6ezqMenUYf1MkWQmKTrAkOIBuT9giI5z64D4NmFNLRSakRHi/4moFju45sbXHmBYDBdBYYGaDAMJC6mMTBtJg8hbfrAxwrdZuyoG23+YXIK+7M598pWXVMuoXTHzmlZWZgPDmObX2jE/Buz+TqZbLk0Q1RkU1GNdlvzhQen4ONPlTLGgCzKZzNI+HYeCvaOUfaIPPDPsXlE+bo50klE2F18CiCfMX9+CPcaxqYZMGK/UOAcSfLdkeHNM0b8orVD/5Y1p9jsj3hU5fwciK1TVyiRq9cKsp2iraiadFGhoBFK4+HOMN8/2jamtL8lT7511klNpJAtvqt1thT8cBn2zpN9JtBAzz8yc9ieGzHcNP/Vqfxwu4j2CyDMYyxMARNaoL+Kba/T7cG8K7Uq4c5hF1Uxq1BLkSBsZMgkbfZg3I8ey+YqaUgub3pwT7yN8bXqw3AgH+n215yDtK+nycZEVIfKxTvfv62rnFi3pf1wY3ybcKG+Xcetar/NgrtB2gZavdrTpkqBLOgYzvAnYAfvwPme0jPlteinrVwplAwKkE2B2MjAz16gkYhV+l2sobzNW+TbhI3oOP/wC1X+bGH5NeFf8Ax3/bVf5se5DieYqlXekppw0t3SxADc+QkY1yPG8xWBCpTqaQLCmGjpbljJ+oAf7Zr/xVm/uG3zFPFfk9ySJVZctCqjlWNapyViDGq5kbRjnXYATxHLebH/Q2O7dpaSjJNrW/dmABGlzTe8crzjg/YJZ4hlxE+IiP8jYaR9akzmsnpnmfR1LMqBDEAixt0tjMI8rkalNQp0gibepJ8sZjmes420/yMKCCM4Ml4l8oSUiAKFVpE3KJYc7kkD1AOMo9qqOdplGpvTJMDUVswiCGBIDbETv7yMVbtFlpHe/VEN+qTY+4n4Hywn4XxZ4KU6JfUfFPpEekfvx6s9PUOCQYkHf1CCNpdMxla1P2qTMPrJ4viokqfiPPENHW5haNYn9QqPeWgD44edms8xUo8ygW/PSZiesEFZ8hh0WMzaOs+/C7dZZWxRuR+8xjAPaJuD5MUj3lWRUiBYwg8jzJtJt09S8vVY64uCZJ9QP9sEPnRDASxg7Cft2wIcpLgnwBttJm4E/bjk39Q7uH+79/wh1rGCOJvwqoFVkaxRjv9U3GCBmpPgBc+W3xwFmsjocVFBePaVrk2At5/wBMMw4el4DuLR1HLyxS6+DtF0IUYO8owotqdWN1ZgQp5gnngbO8PR10sJVvC1zcHzw1znD2195TElhDLME9GE21CwM7iOYuoqVqkFXNJSPa1EoZvyJBAFt/jfHoKTX1FeV5mEsJjH5sop6VAAiwGB+z7TVqRyVQfWSfuxFlKmZqgCkiPyLXKr5sxIB52Ena15DvI5E0U0tp1EySA0luZM2jYAcgB7h/ULa1qK53Mw1bNwJNUpGVIHl6g/icRUc0zPUVkKrTICvycEST5QfsjzwTonbXP6Ja+9iOmx93rhbn+MUaIOoVCUmSJYiYmTtq2AHLpjh1qLfaN8eJRrYDcQjPZzu6bOIJA8PmTYe6SMVJqTJUFRbkmXmxbqT7uW23TBfEe1NCpSK6aytKt4/FOgibqSAdNzMbYHzWrumYCBHtSOfTrjrdPQaaycHmA+RFHGgKR8Ps1PEOov4x7ibeowVk+LZjT3gXu1pgFDsZ2WJvB2PUTiKUZ6ZLFtBMatgCBP2gfZhhnpNIsLgFSb8pH++G+nf8Q6g8cTdbBTkDcwzLv3qhwJZvEzfpcx6A2A5Riu8WofNzpJkN7JHQkz7xf7OuH+QqfkkW4kMegAkNsLmzbW2wPmGy7tTZlqE04iQsflIYBgGglggjkJvHJh6tDNo/KFfFuA3HMXZTjVRmTu6ejQPC3XyPUH+uOk8NFN0WpVCnWquLCDMG56gxYfdijLnELCoNYuYWFN0EsJ1AWBB5DoTi6dn6GuihnSAkr/mOoEjzB2xzfqAKVKV+7P7EPVhmOriU75WSncIKa6QK9G0EfQr3v5Rhl2NQDJqQZJpqSBuIQAD1MA+/Cn5Vge4BJMnMUd+Xgri1tueHPYJAMrTIMkomodDpAj3iD78cm06qwcw1ftcyrd0gQFdeqR7UbR5cwQOfPywy4hXJbLvUknu1knorte+9oOLRU4dkHIctR8Rt+UAViCA0ANB8RAMcz54nzoyldQGeiyrpCw6iNXsgEG0wYHOMc70HIM9CfqNZK7H5/WUqkJGYIBjRv61EjBXZlR86oED6N46w/wBsRh/Xy+W7h0y70dVRlUflAdTGGUTJJJFwMa9nlyqBPytE17rC1Q177AHeB05HEFTggS362tq2I77AfpFHHmAzjz+JSB9+FfeFMtU8qtMf9tTFyz9TJZjSz1aJvpDCqomI8Mg33FvPzxrUy+TaiE10u6DgSKo9vYAtPtRymcX+HbUT2mK+vRUVSDtjP6QDsvk3XL1KhIIqUzC3tp1g72wJ2TyjNUDAgd2VY2NweX2YsuRzeVpUzTFWmETwkd4sjUWEEzYlpF8CK2VypfTVpoRCvqqi25AOo+E742aCSvgRc9btZ5biTdp82PmtTUJlWA8iUeD7scK7AtHEMuejE/8AY2Oz9pao+bPI1AqYM8yjQR1xxbsJ/j6Hqf8AQ2Ol04yCJxbZ9BNxAtfUfdb7MeYDy1CqVBU2vHx9MZgbfS3LEiz+v/cg61QPsiD5hTrIQWqMrB0IYmfqn02tHkcHUaa010qAoHTApzJMy6iORIBn0JkR54xGdzppjvPNRK+pYbff5Y9I1hXLEYHkxcb7COuBO/eVSgHhprJ9WYiB6A/ZjTNcaLMUT6NixuJ6Ku0jmTI5QeR+Wb5rl6rAMW0li2kiWC/YAbAcgBiqgmkIVdduZ0m3kd+s451aV9TabjuBsM8bQza0wBF/EeL5jvnAr1lCmABUIEQDMC156RiwcG7TOEoGs2tYkm2oC41W9pYvETEwTtitdolqVFQpSOonSSGU+EgnxdIIif0jiPhnCGRg9QF2nbvAAI6mNr/Z78PWIj+zAi9aurliZ10QwtBBHuI/2wm4hmDlmDB9IZtiJBPWw+MfvxH2Sz1Xuyvc+BCyhi949oDaIvHpHpjzj2ZS3e1oZJOlU1gAiDIkabc2OOF1VVgJrrGT2hHXUuZOnaOhptAZgdQMiPfF+vvwZlVSsuot3gvH1bdB69cUShx6kzKod0BtqekQBA38LsYgcxO+LTwkVEA7sh0Y+0Y0kklpXSTb0J88JIvVK/8ArpgTCXkD/qWNxt6YiBs3488DU3rmQDRPI+0YPQgGxxWDw7M6dq2qInvREyJ+nyEiMEutKkYUmaNhHaMe0vFHpIE1FNUy2xCiAYi8ksADyknliqcUzdJ6Rpq45RAMAggibbSMNu1WXd6yr3jN+TFyBHhckiB0lTvzwko5QM5VagOn2oXYm8b85nHYoaxawKhnPOT3mLC3eV7+0VVgYmLx1NxHpv62wxyiVStkK0ncQCCdJ3Fhcg7W3t0kuchwGnR1EDUzXJPIkXjoPxOCaVYnuwJnWgJHKGBn1ABPux0C7AMH4I3EuqkBNIiWtR080N7wDI39/uw54HwTvlC1PAgUSGtrU2iNwp5zBiw6i1lvAYurkiNyI3PnIHxxDl1FNjU0DQbEblfUcsecTrAv/rGD+Z/lDPR6RDdogzWXNKzIHVW8NQKCvkSSPA21+fLoISyqhJKAA7AKFibiIi4LfE9cXun4hqBkE2wNm8gkO2hJiZCCdt53w6v1FtP+oCT8TQAJ9spPC8s1eqYEUtpCgFlmAiQJiJE7AExfFz7g0xPPSCw5QSfgQML+Cqe8LLFpu2w898N/mxYFnJJI22EcrD9+Adbe3VNxjAwP7mbpGhRk8znXyvVdWXW0RXpDcH6FfmMFdjf8ENB0t3Syx2B7sQbcgIn0OBfldb/9Sl/1aP8Aor4K7H5hfmlMAX7tA3Q+AR/2wML2bVLmWn3nErmW7IDTlx89y5FKoHHtX7w0zG3NqVSPdOHlTgOX+Z5ukuYooa1Y10eH0oqshUE6fohot9cYsdLJ0BH5GnbbwDywXRyVEqQKVODy0CD7O/8A9E/+q9BjPqZhtTSj5/soqVbZuhT7mpScK2qQ6U6KpqgQJCk2+sMPv7CyPfLmFbxq7FW1MRqJqO1ouPE5J2AHlhvmaFK80aZJsSUHIBRNugj0wL83pcqdMSQ3si7CwO28Ej3+ZxRsEhZjKMexuXWjQUZmktRKk1W0udcldIUGIYAARHMnzx4exGlWVs1lwRU1wyFh4VKvqB3gOpHKZ64c8Z49l8vVFP5vTeE1vpCgooI02O5kFo6RhvkeKZbNjUndsxmQVGrxCDIN7gAYIXIk1MZV8x8mtY98orIFqPr2aRpNUqNo9p1J9DGJc58n1eo9V+9o/lKiVIKGJElpIuJJ5WO5g4unfGd8SpXsMY9UyiSYv7RNoyr2F0Km1hKNMdPLHEuwf+Py94ubjl4GvjtfabNlcvUiPErKfQo0+/HE+wn+Py/qf9DYZ6bfMXunfErmPDW0iTA7pLX9/wCOm2Mxrk85SVAGUk3vbqeuMw+a4hrMbPwqgCJpUpG0i452vIv0xFX4kmVRrAKIKKkDc39Bqkn34V8Z7PlahdVV1YoFDMdU9PZNj67YJ4Tkxl6PiUGqWIUC9ybAHb1OOQLbrLDXjGO+dob1DuMQDO5rM5pZfTl6DKRBk1HDLG0SN55csVUcMqgRrrh0JBkbEgbib8iPIjHSOH5cA94x7yptPIRa0/f8MQ8bySOQ7N3bwfEIghYswaNUSIjxbxacdTprqqiUbJ+ZXpk7mUmjSLAAOCdj4ACI5nnOJzltBvUYAAtMD0P2RidsoQ2oVaU87VIIPKNHKx36b4bZfhVJvEaoqVEuFClVBAk2IliBzJseQOG7LKUXXz8d4RVydMrr5nNZegAGzC1HLRuAJNj7kAEdSMe5jJu9IoSoDC5AJN9yZ3PXriw8cowaJgQVce86CPfAPwwtq1QLm2K6SoCsvqPuOT+/EGa9JIzKVVzApuA4kqZZRzg7A+e89MWLs/xACp3j0YouyhiS1jYK4vyMAkcvQY2ThtM1mrBdTNB8XsggAWtvAGCc1liytzJ2UC0mwgdZjDBzYCJSUisbS00YqllKhiCWDFmAhjMgA/WknSAJwdSyRVQoYKo5KsfaSeX78KahNIh1uqkkeQPL9U8uhwRnc4a9PRScozC7/V9fM7R9ox5rJGVc7wqW42xvE/aCsMyVyuWAdwSWe+lOTKxHNrA+47gYVZXKJlhoZTTYbhgZIHORZluLi18XDIZFMuCtMEu51NJuTzLE8vx543zppoAcxpcTCgprAJHIQTMTfDfT9Z6GzDI/pL0HGtzKbUztOYNVAOmoSfT8Thz2f4c2sPAAlu7DH1BJA+kLgKbi88oLp8RyimVRF8xl/uhMErxmh3ZWS19lTTB6gECDJmcau69LgVqO/wCe/wCUtbEH3GE08pBkxa/Qb8vf+7GZnLkhiph4MG17Gxwg/wDyiqrN+R1qBAhgpI+2TseUYJo9tKW1SlWQxPs6h8RjnrUoXBkPUBjzFq5Wqnh01wY2DHeLmzRc4OyudZaNRW1SXjxkkgQIFyTuDblGMzHa2qSDRpDSQIZzB3vKzawP2emFj5pi06qYKk772vLSbycJGlOmPqOxK/MW1hCNEsnA8oQDqt4gCOfL7pFv4YnrZrMRHd0wumWZm531QFY2iDhDT7Q1UB8VI6nk2vcgSPFhhxaoy01Os1O8JAC6VFgTMwZHlhtOsrdC4/WFa0f7ZRvlVqu2Tpl1Vfy1IDTMEaa8H9084m22COx9cfNaYAuETUep0iPgIHuwH8qGd73JodOnTWorvP8A7dfyEemN+yNb/wDWpiBZEvFzKg367xgtrh6lZeIxQcnMt1Jp6/DBVLYXOE9J7/j+ODqNQ7fw64UBjREN7sRJ/F8C1aqztiQoTztH78Q91ffFyQTiHZ3L5kflKak/W2PxF8IqXYJaFZWVy1KZZfpAeWwb7Di01M4qSCyzBMSJgeWFT9qaR5tefo9NP8wwUapWcd4wz/EqQqU1S5cxCzIhdTMUN1UWEW5dcSrV8IxSc/mkqZmlmCw7unT1AaDqOr3xa3ph0naGjJEsNIJPhOwJB+0YjKeZWRCu0Go0Kmm/habbLoaf3Y472BWeIZcDcsR/2Njs3HabfNqmn6rar/R0NOOOfJ1/zLK/r/8Ai2GumOxgLu07GwgxjMW/McDpOxYqZO8EjGY6X4hYh6JlTQ13gg5hgJKkKSJ8W3h9PtwxzbVCKKksG7tZ5EFrH0OLJlo0gLYC2AaqhswbSFVR7yS33Y5PTUnp9TFidu8IK8bZhiUgqqByEWwFxHPikQYJAvAMSTYfZqwcTiu8aYsRAJknYcl8P8fjg6KGZU/e0OTpUtD6HaBHYLDDUY5c7fvwTw5y1JNRmxBM7wSL/DFfyGSc1EOhoDAk6T1GH3Cr0h5MwPrqOGrkVVwICtiTvAM3wsVUZFYrUQkq0yJG0joQYPlOKwyFH0VgVeCYZgQY3K7BhffF40hakn6Yt6jcfDHuZyqVAVdFYHkwn7/OMB6S4VDSRsI3YTnMpb5pdM6lgbGQPx0xJw7PKKoZ6dQqkEAACXJsTqIIAi3UweV3lLhlAuO4y9IQYNQU1gAclPM8sEcWydEuGKsLRKsQLbCAQDucb6zr3NZ/D7Hyf7RXc8RZnOMB9QSm6FwYLaYB0sx2J5DbqcLctxF6e1UCY3Qe/f8AERix5HgFMsHIIAuAXY8okyehwwKM3INp6mRaRymNvxGOKKL7wGZ8H4/zI1RByTvKzleMPpLSGbWYbmwgchaPwMS1MnXrrrLEKviBt0IsPecQ5nJVqrd5peZIIU6SDAjciw/diJchVXSumqNUwNZAO0/TjriXsKM0lC2257ZgssSC24mDhJO7/BR0I/ecEU8gie0SSzc7CT6bC2JMihVFDAggmQTJsTv1tGI8lw4oGSnqIZ2qSx1EFt4tYf1xvpkRTqUaT8bTON95PkmpBxPdspIO3IqRaRfxQbTzwdWy2Vb2SJ6IxvtsPePxOIAxWoEV0kyD4AYmwA5SLYPyO1gpYRLgWmBOkcr8tsPq5Awph0VcbzXL8GRRLDTOw5+hJ3PkIwPmM7lyRDU1VASZF72HI23vc74dpTAvuep3/p7sDZd5lzsW8IPQf1nGGCk4bcmMb424ivhlSghCghnfxRoIgwW2ItYfd1xBx7Loq7sQCzaOQtcjofLrtjfNcVeigA0kmo6EuTYLfcEcrYQ8T4n3lGt3oRi3dwJI3b2R4uQE4TssrJFQ5ibldOBKx8ozKcijKCAa9I3mfYr3vfE/ZPMTlaYMDSiCfVQb/HBXyx0guUpKLBalEfBMxgXskpbK0gRYIsGORUE/aSLYYtULUojnTjEcHOrMeIkb6QTy8vLErcXp0qTVWaET2rGRJG435i0YqWa4fUZyrxCir03KtpMEx4mgTE7bRGIc9TqDI5nVstNUB6nWp31GYk+k4r0FABzBV9UzOB57dxLUO3uV+u/7Gp/LgzI8aSvTD0zKmRMEXFiL33woy/aTJF6eplVVRSQuYW7lHWpvUjSKjqwHPQMafJ+s5NefjqX6+I3xVtQRciOq2TA+y1Bauaz71BqfvNGo7hTrEDpYD4DAHE3NJahG9M1Yn9EUo+7FiyXB6uWzleqi66NZdRE+JXHL3yb+flhFxXLNU7xSChc1LEba+6+O+Nqct/CDI2nmX7NZ+olJV+bkVUTR4m9hld1Y2sIRh6jbngTs9VeuzlgAxVgQLfS/iTjShQzdOmrJnKigUkgCRCDVpQGbAam+Jw27IcNKZnSzazdmYDf8oZPxE+/Bn06doNc53ly7SK3zZ4n2WmPq6HmfLHFvk/8A+YZb9brH0W5mwx23tJQ1ZaoZiFYn0CPbHE/k8P8A6jlv1/8AxbGOm+0zVvIn0h86qrbuZ89f8BGMxKrUfr0/c4/c2Mwb9ILMGzebq0qjGKWhiAJaDEXMC5M/jpplNYZm0oQxJJDk8jFosJgR0v6R0MmwcM3ckTPhVyY8XM7/AEd7CD1sfqHtA36QRPrbfzxTb7CQeZA1aAO9qaZE6QdIjzb+uNstmKcNS7xYPswwmGmw9DOA6+aRiY0nrImBAtHr1N7bY1epqM6lMx9Fvsv78LAqpz3/ADkNhII7SwDbCPPO2XqEqRoq3vyb8fi2GNPOAgLBBiw92Ic1l1cQwN/x9mDrch77GZZSRtI62aRlF4Jv6EYhOZNVdC2n22+qOYHUnCjPO9FgkKZmGJsQPTnsMCpxV01WSLMVJYbAfx+zHOu6harNBO/7xB+qT7W4lrFdVXTTBYgQIEj47YwUS5lxA5Lv7zgWtmyrwNlOwH342zucg/TCyIOkkFiNUCN7H79sMga9j/CHFoH2iSUMyyimBTZ7kEjlpgCeXxI54Cq5KmoEZesBsDJ6A9bGRM9SZiZwRS4iihpLbk2RjF7g26/jeNOIVO8qrSB8K+Jz5RP3ffhukHABlWsMkiFZF7QaboABGqw5COpMc/LA3aOvpo+0FaV0knbxASPQTjTIZ85rU1NtNMGLpcnczq2xNlOHLBJJ1hiC+xt9kRFsKsdYIAxnO8xu67cStZfiTrP5RDJmWUH726AYbcHc1gxq1CVBAAWFB8IJEKPPBXB6radIPsm0i0G42v1wYMnJlmLT7h6QOXlhbp+mZSGZ8jxMImRmL1yoq1RTACoo1RvN+Z3w0pnTUhjBI9xgC8ctiI9MCZSJqPsNWkHlCWxIaPeSY0i1/pEjp9UYZWzBIA5ha02zJK5LSi7/AEj08h5nGPnBSpF6gKhYBCjqQBA53OJcuABEAEWPr19+BuLjvAKI3aCSPohSDPxAEYshlBbvNWNgbRMeJ0mqnUlQ09esA0wfHAEG+0zj3tBl++y9E0KYKvUUn2UPkDEc/O2J87wBUUMGqHSQWEidPM+zuN8MMxl1p0KSISVDppk3iZ/jhWkXDV6uP0ioUjIM578soPzVdX5+nHppzEY17IcMrnKUSKTsjU1KsIiNMbTPtTyxN8tv+GX/AK1L/TmMWLsgf/SckOTUlB81vI94t78dP0hYmDGVcpxEQ4RXZvGlSP0hSIH2k/ZOCKXC60lGR2XaYpaeV4mbdIw5z5AdtAy6CFhXp0/CLA8rbz52GITWDLGrLBgxEinTFoEDa7STfaItOw/wy+Zv1SDnEWLwNgYNMsOoWiBfy3t6YmpcPqoQqrUCj6vdAHziR92DnJZUDNlkJAZitKmNQn6JiINhI/rj05rxb5QA+KO6pyEJBEHadMfGdhefh18y/WPibsHWBod7bgoP9TD7sDcQ4UKjKWos5AMFWVYkgwZcTcDEtbMgN7WUAYnT+RpzAmRMESPCP6mceV3uwV8sqnURNOmWAIJEGOQIM7QPeYOmUd5PWPiCVezdMKF7h2XSFtUXYcrvv6fHBmX4YtA66dEl2EE61kAnVHieN+mPGrz9LJiDypU+euxt6R+qTBmAXTyp7wNFIpM6e5p3F7TH6RM/op5zfoDyZXqnxA+0eWqvlHPdsIVmMxKgJUkm5B5bdccT+T7/AJhlv1uf6rY79nrZTNKBpUUapUdAUaw8p5cpxwH5PBPEcsDtq/8AFsFWoVrtMM5afSCUqUexRnnKqDOMwP8AN6yeFDTKjYsBMcpty2xmFtZ8GY1/E9/tN9GrS0BtMaCDMEyAWki3x9+ITn6hldLCZH/CYRtN5jn/AAtEu6FUMJBnG64JpBEvGe8qHE8jmFqBUVKhABIFrExzg4yhxOvTVmfJuulZkNqknltIN+toOHz1ozMdacfBp+44LUfHC61KSSJhUPYxBk+2FB41EI0X1WO8RJ5+hOHNGstQSrBh5HGmZ4ZSqe3TRvMqJ+IvhTX7F0faolqLwYKkxPWDzAJjpbpgvuHzNe8Qzi9FGUIy231aJCgESSeUzExtOFiUqKHVTjSZOmrRkQPMAx9+JuFfOKTN3h77u4WQ0GIBm+7bzib/APJ6Di5qD/K3ryn8emMrbWm5Az8zGUY5baC1qza2lSSSfZuPd5Yn/tchUAaohE/RmQeksAee4IG+N8iwc66JZgpggjSdtr32PTG3FeMOopMqgyWN2jYQRtzJjES+pQbHGP12k9MqNQMyhnqpltdSIiTSVRz3Mzz5dPiozVbvGOWoDvHcxWqMCF02JAIMj15/drnuP1X1aoC7aQSPq2PhvuMFvxanlW7qoTJYAaeYPNovaZ57+WBjrFuyEPtmC4YgGOOHZNaCCmk25c/s/pgXiGd7vW2kMIgoDuQQPFAMC8ecY04rxJ6elUpxr1fSANgDyB64iynEWrhqYo01UKshmJmdtgL2wN70J9NTgjeM6lQae/Eg/t5xVLiitxpjWYsRBsnmMejtKxJFRGECQKZG15ktH2Y9znCCumKVPefAhMRyM8sCnJSSCoQjkFKm/XSR0wmfxIO7fyxFfUZDgQjJcZRZmlUY6iV8SmAY/S3k74e5PNCqquoIDrMGJ+y04rP9mgk+O4i2oyJuPpSJib4j01NQSk1QhUI/Jz1tN774tHvrGXGQPA3mluYbGWrO5hUvPiOwFyfKOeIsoTLtU8LNFjyAFhPXnhdwNGp6zVRwWbws4JaIFr33nDdc1v4X/wDqcPLaGwTt8RhEZhqIkhrKRa/WAT/vhTSyv5YIWmmo1BTaNwAZ8zg3N8U7qmz6HIEco3IH0vXCJeNy7M6OJIEDRaDA3M7kbdcYvvrUgZ3mLAMgNKz8tRHzVQCCBVpC36uYxaewyTwzI/8ARGKp8s6AZRY/O0p9dOY3xbOwlVU4ZkyzquqioGpgOthOOnUcrLbmb8R4c5dimXp1DAIZmEyAoFjsJEbj2ZviJeHMWXvMpRA29pSdNpiQJ9PwXHEMnTNRKlRwjCI8emQpLRE3Ekz5GMB/2bltGg1ARqLXqSSSApJO+w2xvEkFOQqEhTlqLjZW1CyzGxkxEkgc4HORlXIVdX+EpNsAS42AMcpsOQ88FNwzKkIO8EJIX8pEAkEi24kfaceHheV37yTIN6zHb1PPn1xMSQX+z6pWBlqIKxCWIMkFhyiwF45c8bHhztIOUpbEbqdh4fPeB/vad+FZYwTU8QUDV3pkxFze5MSffhnQzlNFCiqhAESWk26nmfPFSRGOFuohcrThrsCw3tF+g8Q2sIjoGmSpOU8aCmdtIMwBtcW2wfRzauYV0Y9ARPwnED8ZogkGtRBFiNY/jjQUngSiQOYHxinGWzP/AEKn+h8fPvyd/wDMct+v/wCLY+guK5ynUyuZ0VEc9xVJ0sD9BuQ5Y+fvk7/5jlv1/wDxbEcYGDKU53n0xoXnqJ/WP7jjMSoBG/24zCmoeYXEC4YoCb85P4+HxwTVzQSBvhRlM1oJtaNv64lz/EGNFzTLB/DsNRALCYEGbTywutw0fIg1YATyk85hD+i5PvgD7cMoNsU5c7WDajUqgnwg91ymY/4e+LJkM8woU2qzrIvIgzPMW/dgXS9QtmRgj8xiUr5Jh8xjKllJPIEn3DC6rxX6ot5/0wFm+LTFJnRQ5gyQPDN7nDLXKJGsUCMuG0vyMmQXlj/m/pGK3Vy1Kk7Iz1xp8Mikp2tAjcAFT/mHQ4sIz3e+CgQQti8yo9I9o+WCaGUCbFmJF2LSf4DA2pqtwHXOJAAcYlayPEe4DrJu0kmkTsIiFaZ8PT0JF8a1AhhyGdtWxogqJk7O08iYibek21mIHp54VUVKlWkwzEX+rt/HEZK0wgG358TXpgLmDJ2bHPuxIE6UBNhyJ2PmMQPwOnl0BLaypvrIBZQT4RtJAMzvc+mHeXaCVmdJgT0Nx/DAHHeGGtoI0eEMDqn6UbQDeAcYdQtZKLv4mbKQM4EgfLZYsSTTZSJW4JEi3O14wVwpKfi0IqFunMch7sIM1wN0YKwp+KCDed1MWAvb7cNsvU0P0v8A7/xwCpm3LpiDRsNxHS8sL+I5aWDhWMLB0g3vtsRI3uR5YYqg9cQV8vqNmIMRaLXmQYkb3jeB0w9tpGqMOuqIaNBFapUFNw9TTr6nT4QNJPLqLbdbOOEZfuwxKkFjzA25RgWtRoh0Hek6pkl1tH4iDtGCsrmVVyhfUCAVZmmSZEA7fA4gK55gFAByYeB+On9ceLcmPL7Mbr5Tjyl+840dyBGIl7W57uqBGguXIUKCQeRkRe0DEb8GpLo1K5lRI1sTqEHlvjTOZn5xn0pCClAan2ILHb0IMDlzwVxviHdNRACyz/SMbRMWgmCbT+/Ct6qQXI4xiZqUO5zxKJ8tFZXyilfz1KfXTmMb9mO0VKnk8rFXJlhQRGStVCldJYmNzebqegwH8rn+Dt+fp/6K+OQ46NJ9gMonVvPpfgfbbJ5ddLZmg50qNXfUwfCIjfbnHmcNP7zcl+fpftqf82PlTGYLJPqv+83Jfn6X7an/ADYz+83Jfn6X7an/ADY+VMZiST6r/vOyX5+l+2p/zYz+87Jfn6X7an/Nj5UxmKkn05xbt5kqyhRmKCkT4jWpyJBFobzxzcOV8IzWRYDYmuot6cscrxmGKeoarOmBspWzmday+aVRVepm8rAoVVVErKxYtTZQPt8yTGKH8nwP9oZaLHVaRN9LYQ4sPyf/APMct+uf9LYxba1py01XWKxgT6QOTY7G2MxL3rC2k+64+M4zCWkeIeIUqAwRUVfIgENqgCQYO/8AuN8Sglb94qxO6xFz0iQIiQNwcag7mBsBdQee2239MeTeYEnnpH8MKrYo2xFcgQovq/4rpogkgoVmL2PkL2IIv6AfOUyhXxFkayk3joJ5/jpiDMZ5KXiqhSCYgqDPlfcxhdmeL180QtGmKNFdLKzi53iBt52xbsrL8yMwI+YwrZtEjUwEkACeZ2t7sCnINXqiIAKlfECdpNoPpjWhwVA2up+Ue0s3lsY2nb4DDvhg/KT0X78Ksgswp4Mqtdbb8SXg/DzQVgWVtTlpAMXCjn6YZlfhjWY9N/4jGx/H8cdFFCKFHAjQAAwJFUp6gR1BGAMzWmkggX/db78MDheMt49iQHM+ntD78Ds527zTboRCKNPS8G/gH2EjGlTMeMcwN/3fx+GNc7nAjsSD/wAMEQs7sREC5MyT0BGB6WbRTdKx6nu9j1ibz9nPG0rOd+JbEQjiSlr94oFiupdtMGZBB+tt5eeA6ram1Flje9M+XMEDbzi/uDXK5sVASAywY8Qg7Am3vjlhcyNTfWWY09Wk3Nuh/ccVawXkQDDvCclqYA6wygRp0xf136eW+DSOm2B0oRcMwPQmR8MaZzNNTWwBYnSsdT5Hp78QEadWJvOBvK3S7PvqKgUjoAkyYPOPZmeeHL8GIyXc+FnCgWP6QNiR0nBeWQIukTJ3JNyTzIO98evl6pYlapUEezpBgxHPzE288KUdNUCcdxMCoAbyt/2BUH/tDfbvB12F7jDjhVbu6S0ako4BF46kiDcHfBFTK1fEe/HQDuhA2uRzO/8AtiTMZdu7bXVkiWBFNLeFpABtvpN7+HfBKukWliVb+JzJoxuIv7M8K7qmWZy7VDqLEXvyPXmffjztMVBy7OSAlW20XteTb3A4LoLVWmjB1qAifENJgkkAG8QDHuxlWkmZQ06ieIEMVbkeTeYxuxcpoEJSyqQDOZ/K7RAysx4u+pLPkFzBj445Hjunys8PNbIMwHipMjMB0TUpPoA4PpjheG6fsEorp2mYzGYzBZUzEmXoa2gmAAWJibKCbCRJt1xHg7IMJ9oK1x4oggiCL2NuRxJIPXyqhVdGJBJXxLpIICnkSCIbEJw1zhAA1MhiSFQKLmJPhtyFz0wrJxJJ5jMZjMSSZiw9gFB4jlgfr/cCR9oGK9i2/JrllGcWtUtTo3J82lVHw1t6KcUTgST6TDYzFSHbF/8A4lXc7Gef6uMwp6yeZWsSfl7/AMffhbns24fSjAQs3EyZMD4YzGY4/UuyVMy8xY8gQjhdHvA7VIcrU0iRYQFIttvg/NU4I6kT/D7MZjMP179MrHkgTeAEkOGHBx7R8wPx8cZjMVX94hKO/wCX95mczbCVIgEWvf1n92IKuaZtiQABYHHuMwXJLYmGY5jDLVtSg/H1xrlll39R92PcZjYOdMaQ+wyLOVLTJ3t7mUE+pNvTBbVSLyfjjMZiMxBbHiaAyom4pE3b4ThL2jzboqqpUBtQMrOwEAdLnfGYzAOrJr6dnXnHMDZxEycbroI1r4eRQT9HnPn9mLKg1VmPKkNK/rNcn4Wx5jMI/TLXtU6zncf0gU5xPcxRqSY0MGuNc2FrWEQPOThdWy1Rfa0zpNwTAIECQfPTsOvQT5jMdpuDCvxD8nSqBYYJET4ZkyBvNt5xrxDNFkCXDOwT+P2YzGYBcdIBHfaWfsMN7shdKQDACkiYj13tOBKmWq1HBekiqGsy1CGVfpbb8yBjMZhoAEYMsgcQXO8Ncv8AlFpww0zLEmQBBBsRuCOY+OOQ8c+TBmrP8zYHxH8mxgrBI8LGzLa0kEee+MxmAvYUsCrwZl/bjHeLh8k3ET/7K/taf82Pf7o+JfmB+1p/zY9xmG8y55/dHxL8wP2tP+bGf3R8S/MD9rT/AJse4zEzJPP7o+JfmF/a0/5sZ/dHxH8wP2tP+bGYzEkmf3R8R/MD9rT/AJsZ/dHxL8wP2tP+bGYzEkhXD/kbzzuBUCUgeZcMfcFN/iMdQ7N9mcvlR82phWqJ42ZlkgkAahaCxEDyEAY8xmFb2OVXyYWsA5J7CXChlgqgffjMZjMXpA2xMFzP/9k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095625"/>
            <a:ext cx="49815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5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577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New Development in GIS - </a:t>
            </a:r>
            <a:r>
              <a:rPr lang="en-US" sz="2800" b="1" dirty="0"/>
              <a:t>Current Trend</a:t>
            </a:r>
            <a:endParaRPr lang="en-US" sz="2800" b="1" dirty="0" smtClean="0"/>
          </a:p>
          <a:p>
            <a:pPr marL="457200" indent="-457200">
              <a:buNone/>
            </a:pPr>
            <a:r>
              <a:rPr lang="en-US" sz="2800" b="1" dirty="0" smtClean="0"/>
              <a:t>(2) Crowdsourcing: </a:t>
            </a:r>
            <a:r>
              <a:rPr lang="en-US" sz="2800" dirty="0" smtClean="0"/>
              <a:t>outsourcing </a:t>
            </a:r>
            <a:r>
              <a:rPr lang="en-US" sz="2800" dirty="0"/>
              <a:t>traditionally performed </a:t>
            </a:r>
            <a:r>
              <a:rPr lang="en-US" sz="2800" dirty="0" smtClean="0"/>
              <a:t>tasks to individuals, a </a:t>
            </a:r>
            <a:r>
              <a:rPr lang="en-US" sz="2800" dirty="0"/>
              <a:t>group of people or community </a:t>
            </a:r>
            <a:endParaRPr lang="en-US" sz="2800" dirty="0" smtClean="0"/>
          </a:p>
          <a:p>
            <a:pPr marL="457200" indent="-457200">
              <a:buNone/>
            </a:pPr>
            <a:endParaRPr lang="en-US" sz="2800" dirty="0" smtClean="0"/>
          </a:p>
          <a:p>
            <a:pPr marL="457200" indent="-457200">
              <a:buNone/>
            </a:pPr>
            <a:r>
              <a:rPr lang="en-US" sz="2800" b="1" dirty="0" smtClean="0"/>
              <a:t>     </a:t>
            </a:r>
            <a:r>
              <a:rPr lang="en-US" sz="2800" b="1" u="sng" dirty="0" smtClean="0"/>
              <a:t>Social Media</a:t>
            </a:r>
          </a:p>
          <a:p>
            <a:pPr marL="914400" lvl="1" indent="-514350">
              <a:buAutoNum type="alphaLcParenBoth"/>
            </a:pPr>
            <a:r>
              <a:rPr lang="en-US" dirty="0" smtClean="0"/>
              <a:t>Twitter</a:t>
            </a:r>
          </a:p>
          <a:p>
            <a:pPr marL="914400" lvl="1" indent="-514350">
              <a:buAutoNum type="alphaLcParenBoth"/>
            </a:pPr>
            <a:r>
              <a:rPr lang="en-US" dirty="0" smtClean="0"/>
              <a:t>Facebook</a:t>
            </a:r>
          </a:p>
          <a:p>
            <a:pPr marL="914400" lvl="1" indent="-514350">
              <a:buAutoNum type="alphaLcParenBoth"/>
            </a:pPr>
            <a:r>
              <a:rPr lang="en-US" dirty="0" smtClean="0"/>
              <a:t>Flickr</a:t>
            </a:r>
          </a:p>
          <a:p>
            <a:pPr marL="914400" lvl="1" indent="-514350">
              <a:buAutoNum type="alphaLcParenBoth"/>
            </a:pPr>
            <a:r>
              <a:rPr lang="en-US" dirty="0" err="1" smtClean="0"/>
              <a:t>Myspace</a:t>
            </a:r>
            <a:endParaRPr lang="en-US" dirty="0" smtClean="0"/>
          </a:p>
          <a:p>
            <a:pPr marL="514350" indent="-514350">
              <a:buAutoNum type="alphaLcParenBoth"/>
            </a:pPr>
            <a:endParaRPr lang="en-US" sz="2800" dirty="0" smtClean="0"/>
          </a:p>
          <a:p>
            <a:pPr marL="514350" indent="-514350">
              <a:buAutoNum type="alphaLcParenBoth"/>
            </a:pPr>
            <a:endParaRPr lang="en-US" dirty="0" smtClean="0"/>
          </a:p>
          <a:p>
            <a:pPr marL="457200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610" name="AutoShape 2" descr="data:image/jpg;base64,/9j/4AAQSkZJRgABAQAAAQABAAD/2wCEAAkGBhQRERUUExQVFRUWGB0ZGRgYFx0aHRwcGx4ZHB0cGx0aHyceGhskGx0YHy8gJCcqLCwsHx4xNTAqNSYrLCkBCQoKDgwOGg8PGjUkHyQqLCwwLC0sLCwpMC4pLCksLCosLywsLCwsLCwsLCwsLCktKSksLCwsLCwsLCwsLCwsLP/AABEIALcBEwMBIgACEQEDEQH/xAAcAAACAgMBAQAAAAAAAAAAAAAEBQMGAAIHAQj/xABJEAACAQIEAwUDBwkGBQQDAAABAhEDIQAEEjEFQVEGEyJhcTKBkQcUQlKhsfAjU2Jyk8HR0uEVFzSCsvEzNXOiwiVDVJIWJIP/xAAaAQACAwEBAAAAAAAAAAAAAAADBAABAgUG/8QAMxEAAgIBAwMDAgQFBAMAAAAAAQIAAxESITEEQVETImEFMhRxgfCRobHB4SNCUtEVM/H/2gAMAwEAAhEDEQA/AOm1qMARtIOk3HT1G+Ic2p0jQFZSSCHfSQw9lVPUt62EibAk1Y0t6GOnl92Aqw74m0JzJYpvbcXEiPs2tgGV+0zeDyJBXpV9QJpywEj8qI352HK/ngqpWqaiAqWEzJNsQLw9NSkIDMmQ5ifKGI5SPTyxmbpQ4IQgHyEdbR+Phgb1hR7dptXzzvI+G8fWqxQkU6q7o2/u8V8bcX4itGnJOpiYVZgE+ccgLn4c8D5zIU6lnVTym0289xGKxxrhEVFFEspRdS31AFywMk8oVYHlgvTVWlwCMgSMUPxI+P5ipUpMSWc28gFkatK7Dwze5jmcIOEFadUFSKYg6ivhEctrE6o+3FgqZ0051xCrJZmKxdV5AySWG2KxT4ejVHLvT0h2ColS5C6jY6Ysqt9m0jHeGoLjETdMuGB4nS+zPGRVPd+BmAOlgo8Q+kDAjUNyBY7wIOGzcHpTPcUp3nu1/lxS6PD6aCmiiF7xNjcydBv5qzD34sPFaCUqZaauomEmpbU0+VlAk23iMcrqa9NgVGILeOIwONxD+I5laIUsQrj2VuWbrZb6fdAwso9vspUIXVUWbAtSYD3EA/HbCOtwxXJY6i7apbVdi2rxH01GByxUcy/csEfdWEx0WDI9REevlhhfp9VanUTBWXOMACdA412ebOMz0xTcHSUfXzVY+qZBvPXFcyNNqBqU3XRUkAL6CCQdiOcjAfAu2lVXLqwVTGsaRB/SgmNQHPmJHTFoR2r1RqZKhMkgqI8Kzt05Y5K3V9HaFGTqJgyRq1ARO0LMn1JtOCOD5XvK5LUmVaYRwWDAMZlYmLKRPmR0Bl4/D6Sw9OnTDc1CgFfs26EYlpXueeHbet9h9Mc7TJO8D4+7Cg7ISpWGkGNiJ+ycH8RzbfN6RXS3fKpJkxOnUSD5kRiPNICjAzBUzAB5dDY+/G/AkSrkFBGoIGUawPozcbxvHxxx9yrBdjiarGo6fMDyXFaiAyiMWAB1MdoEDaLThenDGVNeiaRZgNJLBdLEAMN4HI/GObri1OhRpqzrSViRpinYnkCANjcH3HlefI5hsxRU01WjT3gbzJ2A2vz5430dl3Tt7zqHjGJtcodIlRfPUwzDvFUFuojb78FZavSqkLMJzbYkcwuxk/W2G98WPinBFZFNNU1IdUtckQQZi5iQcUzP5Vqx0ygpx4d4a0aiYkjoDyj3dROsuewrUm3/ACJ4z2AlubCOI84r2kQN3KNSRQFhWaSbxpADbWFhe2BuI/KnSyx7uopqVgTNOiPZ6BizQpjkJjnGEHG6rZSlmMwI7z8nSo/os40z6qFYjzM4pGVy4QdSfaPMnAm6cV2E6ic/lKQHOTLrmvlCo1HLnK5kaoJAanEj6UdYj4YHXtzT1Pqy2Y0nTphqc2F9U232jliszjJwf1W8wuJbj8oFEgj5tmto9qlgzhnyp06FMImUzFrklqck9Tf0HpGKLOM1Yp7GcYYysS5Zv5W6KkFsvXUySL0jcxcTMEWhhcX64CPys5eANGckc+9UnYifIgGx8hjnHGK+qoRyW38ftwDjCqAMCSdTq/KtlyZC51fSsu17eg1GPXG5+VrL/Uzn7Sn/AAxynGYhUHmVOz8O+WLLkhT39Pa9QLUHv0kN7wD6Y6LwriK1qSstRagP0hsQSSth+jHkd8fKeOkfI72jZMx82djocErfYi5F+o8XkQfrHAnr29u00DvO26+onznGYjPEaS273box/dbGYS0H/nNeosjbMioDvoUbHYsdgT09cTZqFolYDk+0L3uJNtuUXHLljZaBELGlR4vMnYT05+duWIMxkhIvpWD6Dmd/j8cMIGA8tLsbP28QKoKf0cvvb25tIJ3MC8D98CcRVKIuRSAsLBvFMwRdosL8sJeN8dCI/dgsukgVJ03NgU3JuRBMDa+F/Z/tMy91SrIGAAQMrkMY2nUIJi242HXDI6XqGXOn+cTNmDg8zoPC6alT4NJDGQHJnaDY7EcvLCrtPk4C1RsoKv4jZSQQ1+QMz5MTywty3FRM0zU2AYtU06WJbUrqBKj2IIBnxbiDhzwPOvULa7xy16hvYzAgm4I8h1xdbvQ2pu3aM4zK1XyoaDLG1r8rHlHQG+IWySQZUwd4YkHfe88z8TixcR4ASwNCEBBlSRE3uoJgDlAI3wvpcHqKYqMrREJTYKWn/MWgdQVN+UY6Y6yk76v07zJGOYJwijqrKBBVGk38JN9InkeZHkOuHHaavalqUqNZ3gi6sBt78FZjhJDBVp0hTE7ObRqi07kaSd9z7knFsg1QtTU1wvhICqSFMXMH9L9/XHGu6wVdQLMbeBvNFiF3H6yEP5yPxz54AzHBkesar3OlV0na2qDHPePcMQJUzNLUrU21wNIqWncHTMah6YjfNZrfu0pxzZrenl/THbDK653x4gg+e0LdBSVgR4CD7jGx6+WL0tQUqQZiVCoC08oF/ObbYp/AeFZrNNNRKYo2vcCpeyjmR1YcrDyi41x2t83C60jUJG5sZAN/Ie7HN6y2vXXSfP7EoPo5E17Q8UZzPiQGdKgfREHxkb77bDa8YqKqqgPEPa+x1dPjaMW2pw3UJLNqA69Y8trYQ53s41aqAGIpwGLSJ1XBEDyA+3DgY1k4UYI/nBvSz+4eZYeH9otLASaicy0eG9pPNeRm464ZcRr5unTZAUpoxhLAsZEsFvvvcwALz1UZHglOkpCgywKknf8ApgsZ81QjsfZREHqFUsfeT9gwNuiV3DnYd8Qor2zEuer1aUNrl3JBLAPGkTu8g/Dr54Z8D7YZgOwqFaggE2CHeN1GmduX3TiPiNDvFaBFrHnI2I+70JxWuF8PrZgalbu0PiBNiRyjmYH78bNdQGkKM9pYRlsyPtxOpZiv31B6tEkAI/kVIBkHz/pvbFZQBV0m4C+H0/pbBPZrNGhU7rVrDiCW6rBBj9WR6R0wPn8n3FTQzBgPZPJh0H6Q2I8p2OFqFSosgOTz/j5xGQuN/MQduKcZOnMf4mkf+2vinzi49viPmqREfOaW23sV8UucZcYYiDPM3nGE40nGTjEqa5dWA8RnBZOXVJc5iQJYh1AJ5wNNr7DAs4X8ZrwoXqZ9w/ri5Unavw/fRmT18a/wwiqRJiYkxO8cp84xrjMXJMxmMxmJKmYsXyf/APMcv01EH00tiu4sPyfmOI5b9c/6WxRlz6PFdRYU0jlYY8xKcrqvqCzytbGYX9niXpHiV3I5J6NVKjU2CQZOrXuIEwZ38sSdpeMU2VaQcQ8s/WBEC42JPwEbHFpVb+mK12nyoFWmxAghlmOYIa/qJ+BwT6dQKrAoO2/O+8xpKjaU/ifFaLA03b1IB93Lf9+Ks/GdFQBCGK7EA77THK3346EaCkzpHrAxqmSpjUQiAt7R0i9gL26DHdKue8FoyQxgHAOJZhYZwza4U2gFW2kzyYgj39Ti4V+KVVAPd6Q3MnVcbwORMbYrP5c1FRKakGooXxQYBBPO3h8voNO4xaiar06iPSUQwNm1bkloGobWtq5nyB5X1Co6lIO+P/kL7ipGZK9CtUOliqDdtMkj3nY4mo5BafsjyLbn7cRZDOOQdSBVuwYNqm5A2mW0iTfoIwZSfUvO/wCP4Y5rVD9ZtQOZDWzKU11OQADEnr0HUnoL4rXFe3S06i6aLudJ3ZVtaDBmLzY3xrxLMGrVZpshKqPSzN6kg36ADrNb45lhBq7FTpafq8vgT9px1qejrCr6g3O8qx2CkpLXke1NLNjS6CmNWn8oA4kxz9kcomPjgnNcOy1FjOXYgQO8065ZoMAco6r09J5rwzizwVp0tWoy0gxyEdIj9+Oi9nuOHQUbUzIBF/onkesEET0jngF9a1BmQnHjO00jMVGrYyb+1gV0xVgCfYBsJt4SY2mRvaJnAGaoU69FgEY1CfBCLpGkyIIJAUwRq5++CyrZl2qBg2m0dbT0542bM1IjvGiPowojygY5y3orhtJyOIJ31bHtKtRzOk6XmRba5jcEcmHMY1FWD033PI3/AI4bcS4KlY6iWV/rAkk+TAmD9/nhRwdlNKGqTUUkFFowwEmCSzaVHmehicdeq9ep9o2+OZdVuNiIRTou+lVPiewi0dWPOF3PuHMYmz/ChRzGgEkaVZfOAEYe4gH/ADDAmU7Z08uWCZYsJIZzWl2j/IBAM2EDoMWFsxTzqCCVqKNaiwYea7hgRYx5TgtrNWwypKjv/eESwNkAxNVqEGNBYRNvWIv5YEFEk7FT0JH2RuP4jBHEnajC+F9W2j2vejG3xI88JK3HdLkKrBZh3YI+3QBr8x09Ywy4W9QU48yavS+44lk4PkZqawJFIEk+bQI6ezqMenUYf1MkWQmKTrAkOIBuT9giI5z64D4NmFNLRSakRHi/4moFju45sbXHmBYDBdBYYGaDAMJC6mMTBtJg8hbfrAxwrdZuyoG23+YXIK+7M598pWXVMuoXTHzmlZWZgPDmObX2jE/Buz+TqZbLk0Q1RkU1GNdlvzhQen4ONPlTLGgCzKZzNI+HYeCvaOUfaIPPDPsXlE+bo50klE2F18CiCfMX9+CPcaxqYZMGK/UOAcSfLdkeHNM0b8orVD/5Y1p9jsj3hU5fwciK1TVyiRq9cKsp2iraiadFGhoBFK4+HOMN8/2jamtL8lT7511klNpJAtvqt1thT8cBn2zpN9JtBAzz8yc9ieGzHcNP/Vqfxwu4j2CyDMYyxMARNaoL+Kba/T7cG8K7Uq4c5hF1Uxq1BLkSBsZMgkbfZg3I8ey+YqaUgub3pwT7yN8bXqw3AgH+n215yDtK+nycZEVIfKxTvfv62rnFi3pf1wY3ybcKG+Xcetar/NgrtB2gZavdrTpkqBLOgYzvAnYAfvwPme0jPlteinrVwplAwKkE2B2MjAz16gkYhV+l2sobzNW+TbhI3oOP/wC1X+bGH5NeFf8Ax3/bVf5se5DieYqlXekppw0t3SxADc+QkY1yPG8xWBCpTqaQLCmGjpbljJ+oAf7Zr/xVm/uG3zFPFfk9ySJVZctCqjlWNapyViDGq5kbRjnXYATxHLebH/Q2O7dpaSjJNrW/dmABGlzTe8crzjg/YJZ4hlxE+IiP8jYaR9akzmsnpnmfR1LMqBDEAixt0tjMI8rkalNQp0gibepJ8sZjmes420/yMKCCM4Ml4l8oSUiAKFVpE3KJYc7kkD1AOMo9qqOdplGpvTJMDUVswiCGBIDbETv7yMVbtFlpHe/VEN+qTY+4n4Hywn4XxZ4KU6JfUfFPpEekfvx6s9PUOCQYkHf1CCNpdMxla1P2qTMPrJ4viokqfiPPENHW5haNYn9QqPeWgD44edms8xUo8ygW/PSZiesEFZ8hh0WMzaOs+/C7dZZWxRuR+8xjAPaJuD5MUj3lWRUiBYwg8jzJtJt09S8vVY64uCZJ9QP9sEPnRDASxg7Cft2wIcpLgnwBttJm4E/bjk39Q7uH+79/wh1rGCOJvwqoFVkaxRjv9U3GCBmpPgBc+W3xwFmsjocVFBePaVrk2At5/wBMMw4el4DuLR1HLyxS6+DtF0IUYO8owotqdWN1ZgQp5gnngbO8PR10sJVvC1zcHzw1znD2195TElhDLME9GE21CwM7iOYuoqVqkFXNJSPa1EoZvyJBAFt/jfHoKTX1FeV5mEsJjH5sop6VAAiwGB+z7TVqRyVQfWSfuxFlKmZqgCkiPyLXKr5sxIB52Ena15DvI5E0U0tp1EySA0luZM2jYAcgB7h/ULa1qK53Mw1bNwJNUpGVIHl6g/icRUc0zPUVkKrTICvycEST5QfsjzwTonbXP6Ja+9iOmx93rhbn+MUaIOoVCUmSJYiYmTtq2AHLpjh1qLfaN8eJRrYDcQjPZzu6bOIJA8PmTYe6SMVJqTJUFRbkmXmxbqT7uW23TBfEe1NCpSK6aytKt4/FOgibqSAdNzMbYHzWrumYCBHtSOfTrjrdPQaaycHmA+RFHGgKR8Ps1PEOov4x7ibeowVk+LZjT3gXu1pgFDsZ2WJvB2PUTiKUZ6ZLFtBMatgCBP2gfZhhnpNIsLgFSb8pH++G+nf8Q6g8cTdbBTkDcwzLv3qhwJZvEzfpcx6A2A5Riu8WofNzpJkN7JHQkz7xf7OuH+QqfkkW4kMegAkNsLmzbW2wPmGy7tTZlqE04iQsflIYBgGglggjkJvHJh6tDNo/KFfFuA3HMXZTjVRmTu6ejQPC3XyPUH+uOk8NFN0WpVCnWquLCDMG56gxYfdijLnELCoNYuYWFN0EsJ1AWBB5DoTi6dn6GuihnSAkr/mOoEjzB2xzfqAKVKV+7P7EPVhmOriU75WSncIKa6QK9G0EfQr3v5Rhl2NQDJqQZJpqSBuIQAD1MA+/Cn5Vge4BJMnMUd+Xgri1tueHPYJAMrTIMkomodDpAj3iD78cm06qwcw1ftcyrd0gQFdeqR7UbR5cwQOfPywy4hXJbLvUknu1knorte+9oOLRU4dkHIctR8Rt+UAViCA0ANB8RAMcz54nzoyldQGeiyrpCw6iNXsgEG0wYHOMc70HIM9CfqNZK7H5/WUqkJGYIBjRv61EjBXZlR86oED6N46w/wBsRh/Xy+W7h0y70dVRlUflAdTGGUTJJJFwMa9nlyqBPytE17rC1Q177AHeB05HEFTggS362tq2I77AfpFHHmAzjz+JSB9+FfeFMtU8qtMf9tTFyz9TJZjSz1aJvpDCqomI8Mg33FvPzxrUy+TaiE10u6DgSKo9vYAtPtRymcX+HbUT2mK+vRUVSDtjP6QDsvk3XL1KhIIqUzC3tp1g72wJ2TyjNUDAgd2VY2NweX2YsuRzeVpUzTFWmETwkd4sjUWEEzYlpF8CK2VypfTVpoRCvqqi25AOo+E742aCSvgRc9btZ5biTdp82PmtTUJlWA8iUeD7scK7AtHEMuejE/8AY2Oz9pao+bPI1AqYM8yjQR1xxbsJ/j6Hqf8AQ2Ol04yCJxbZ9BNxAtfUfdb7MeYDy1CqVBU2vHx9MZgbfS3LEiz+v/cg61QPsiD5hTrIQWqMrB0IYmfqn02tHkcHUaa010qAoHTApzJMy6iORIBn0JkR54xGdzppjvPNRK+pYbff5Y9I1hXLEYHkxcb7COuBO/eVSgHhprJ9WYiB6A/ZjTNcaLMUT6NixuJ6Ku0jmTI5QeR+Wb5rl6rAMW0li2kiWC/YAbAcgBiqgmkIVdduZ0m3kd+s451aV9TabjuBsM8bQza0wBF/EeL5jvnAr1lCmABUIEQDMC156RiwcG7TOEoGs2tYkm2oC41W9pYvETEwTtitdolqVFQpSOonSSGU+EgnxdIIif0jiPhnCGRg9QF2nbvAAI6mNr/Z78PWIj+zAi9aurliZ10QwtBBHuI/2wm4hmDlmDB9IZtiJBPWw+MfvxH2Sz1Xuyvc+BCyhi949oDaIvHpHpjzj2ZS3e1oZJOlU1gAiDIkabc2OOF1VVgJrrGT2hHXUuZOnaOhptAZgdQMiPfF+vvwZlVSsuot3gvH1bdB69cUShx6kzKod0BtqekQBA38LsYgcxO+LTwkVEA7sh0Y+0Y0kklpXSTb0J88JIvVK/8ArpgTCXkD/qWNxt6YiBs3488DU3rmQDRPI+0YPQgGxxWDw7M6dq2qInvREyJ+nyEiMEutKkYUmaNhHaMe0vFHpIE1FNUy2xCiAYi8ksADyknliqcUzdJ6Rpq45RAMAggibbSMNu1WXd6yr3jN+TFyBHhckiB0lTvzwko5QM5VagOn2oXYm8b85nHYoaxawKhnPOT3mLC3eV7+0VVgYmLx1NxHpv62wxyiVStkK0ncQCCdJ3Fhcg7W3t0kuchwGnR1EDUzXJPIkXjoPxOCaVYnuwJnWgJHKGBn1ABPux0C7AMH4I3EuqkBNIiWtR080N7wDI39/uw54HwTvlC1PAgUSGtrU2iNwp5zBiw6i1lvAYurkiNyI3PnIHxxDl1FNjU0DQbEblfUcsecTrAv/rGD+Z/lDPR6RDdogzWXNKzIHVW8NQKCvkSSPA21+fLoISyqhJKAA7AKFibiIi4LfE9cXun4hqBkE2wNm8gkO2hJiZCCdt53w6v1FtP+oCT8TQAJ9spPC8s1eqYEUtpCgFlmAiQJiJE7AExfFz7g0xPPSCw5QSfgQML+Cqe8LLFpu2w898N/mxYFnJJI22EcrD9+Adbe3VNxjAwP7mbpGhRk8znXyvVdWXW0RXpDcH6FfmMFdjf8ENB0t3Syx2B7sQbcgIn0OBfldb/9Sl/1aP8Aor4K7H5hfmlMAX7tA3Q+AR/2wML2bVLmWn3nErmW7IDTlx89y5FKoHHtX7w0zG3NqVSPdOHlTgOX+Z5ukuYooa1Y10eH0oqshUE6fohot9cYsdLJ0BH5GnbbwDywXRyVEqQKVODy0CD7O/8A9E/+q9BjPqZhtTSj5/soqVbZuhT7mpScK2qQ6U6KpqgQJCk2+sMPv7CyPfLmFbxq7FW1MRqJqO1ouPE5J2AHlhvmaFK80aZJsSUHIBRNugj0wL83pcqdMSQ3si7CwO28Ej3+ZxRsEhZjKMexuXWjQUZmktRKk1W0udcldIUGIYAARHMnzx4exGlWVs1lwRU1wyFh4VKvqB3gOpHKZ64c8Z49l8vVFP5vTeE1vpCgooI02O5kFo6RhvkeKZbNjUndsxmQVGrxCDIN7gAYIXIk1MZV8x8mtY98orIFqPr2aRpNUqNo9p1J9DGJc58n1eo9V+9o/lKiVIKGJElpIuJJ5WO5g4unfGd8SpXsMY9UyiSYv7RNoyr2F0Km1hKNMdPLHEuwf+Py94ubjl4GvjtfabNlcvUiPErKfQo0+/HE+wn+Py/qf9DYZ6bfMXunfErmPDW0iTA7pLX9/wCOm2Mxrk85SVAGUk3vbqeuMw+a4hrMbPwqgCJpUpG0i452vIv0xFX4kmVRrAKIKKkDc39Bqkn34V8Z7PlahdVV1YoFDMdU9PZNj67YJ4Tkxl6PiUGqWIUC9ybAHb1OOQLbrLDXjGO+dob1DuMQDO5rM5pZfTl6DKRBk1HDLG0SN55csVUcMqgRrrh0JBkbEgbib8iPIjHSOH5cA94x7yptPIRa0/f8MQ8bySOQ7N3bwfEIghYswaNUSIjxbxacdTprqqiUbJ+ZXpk7mUmjSLAAOCdj4ACI5nnOJzltBvUYAAtMD0P2RidsoQ2oVaU87VIIPKNHKx36b4bZfhVJvEaoqVEuFClVBAk2IliBzJseQOG7LKUXXz8d4RVydMrr5nNZegAGzC1HLRuAJNj7kAEdSMe5jJu9IoSoDC5AJN9yZ3PXriw8cowaJgQVce86CPfAPwwtq1QLm2K6SoCsvqPuOT+/EGa9JIzKVVzApuA4kqZZRzg7A+e89MWLs/xACp3j0YouyhiS1jYK4vyMAkcvQY2ThtM1mrBdTNB8XsggAWtvAGCc1liytzJ2UC0mwgdZjDBzYCJSUisbS00YqllKhiCWDFmAhjMgA/WknSAJwdSyRVQoYKo5KsfaSeX78KahNIh1uqkkeQPL9U8uhwRnc4a9PRScozC7/V9fM7R9ox5rJGVc7wqW42xvE/aCsMyVyuWAdwSWe+lOTKxHNrA+47gYVZXKJlhoZTTYbhgZIHORZluLi18XDIZFMuCtMEu51NJuTzLE8vx543zppoAcxpcTCgprAJHIQTMTfDfT9Z6GzDI/pL0HGtzKbUztOYNVAOmoSfT8Thz2f4c2sPAAlu7DH1BJA+kLgKbi88oLp8RyimVRF8xl/uhMErxmh3ZWS19lTTB6gECDJmcau69LgVqO/wCe/wCUtbEH3GE08pBkxa/Qb8vf+7GZnLkhiph4MG17Gxwg/wDyiqrN+R1qBAhgpI+2TseUYJo9tKW1SlWQxPs6h8RjnrUoXBkPUBjzFq5Wqnh01wY2DHeLmzRc4OyudZaNRW1SXjxkkgQIFyTuDblGMzHa2qSDRpDSQIZzB3vKzawP2emFj5pi06qYKk772vLSbycJGlOmPqOxK/MW1hCNEsnA8oQDqt4gCOfL7pFv4YnrZrMRHd0wumWZm531QFY2iDhDT7Q1UB8VI6nk2vcgSPFhhxaoy01Os1O8JAC6VFgTMwZHlhtOsrdC4/WFa0f7ZRvlVqu2Tpl1Vfy1IDTMEaa8H9084m22COx9cfNaYAuETUep0iPgIHuwH8qGd73JodOnTWorvP8A7dfyEemN+yNb/wDWpiBZEvFzKg367xgtrh6lZeIxQcnMt1Jp6/DBVLYXOE9J7/j+ODqNQ7fw64UBjREN7sRJ/F8C1aqztiQoTztH78Q91ffFyQTiHZ3L5kflKak/W2PxF8IqXYJaFZWVy1KZZfpAeWwb7Di01M4qSCyzBMSJgeWFT9qaR5tefo9NP8wwUapWcd4wz/EqQqU1S5cxCzIhdTMUN1UWEW5dcSrV8IxSc/mkqZmlmCw7unT1AaDqOr3xa3ph0naGjJEsNIJPhOwJB+0YjKeZWRCu0Go0Kmm/habbLoaf3Y472BWeIZcDcsR/2Njs3HabfNqmn6rar/R0NOOOfJ1/zLK/r/8Ai2GumOxgLu07GwgxjMW/McDpOxYqZO8EjGY6X4hYh6JlTQ13gg5hgJKkKSJ8W3h9PtwxzbVCKKksG7tZ5EFrH0OLJlo0gLYC2AaqhswbSFVR7yS33Y5PTUnp9TFidu8IK8bZhiUgqqByEWwFxHPikQYJAvAMSTYfZqwcTiu8aYsRAJknYcl8P8fjg6KGZU/e0OTpUtD6HaBHYLDDUY5c7fvwTw5y1JNRmxBM7wSL/DFfyGSc1EOhoDAk6T1GH3Cr0h5MwPrqOGrkVVwICtiTvAM3wsVUZFYrUQkq0yJG0joQYPlOKwyFH0VgVeCYZgQY3K7BhffF40hakn6Yt6jcfDHuZyqVAVdFYHkwn7/OMB6S4VDSRsI3YTnMpb5pdM6lgbGQPx0xJw7PKKoZ6dQqkEAACXJsTqIIAi3UweV3lLhlAuO4y9IQYNQU1gAclPM8sEcWydEuGKsLRKsQLbCAQDucb6zr3NZ/D7Hyf7RXc8RZnOMB9QSm6FwYLaYB0sx2J5DbqcLctxF6e1UCY3Qe/f8AERix5HgFMsHIIAuAXY8okyehwwKM3INp6mRaRymNvxGOKKL7wGZ8H4/zI1RByTvKzleMPpLSGbWYbmwgchaPwMS1MnXrrrLEKviBt0IsPecQ5nJVqrd5peZIIU6SDAjciw/diJchVXSumqNUwNZAO0/TjriXsKM0lC2257ZgssSC24mDhJO7/BR0I/ecEU8gie0SSzc7CT6bC2JMihVFDAggmQTJsTv1tGI8lw4oGSnqIZ2qSx1EFt4tYf1xvpkRTqUaT8bTON95PkmpBxPdspIO3IqRaRfxQbTzwdWy2Vb2SJ6IxvtsPePxOIAxWoEV0kyD4AYmwA5SLYPyO1gpYRLgWmBOkcr8tsPq5Awph0VcbzXL8GRRLDTOw5+hJ3PkIwPmM7lyRDU1VASZF72HI23vc74dpTAvuep3/p7sDZd5lzsW8IPQf1nGGCk4bcmMb424ivhlSghCghnfxRoIgwW2ItYfd1xBx7Loq7sQCzaOQtcjofLrtjfNcVeigA0kmo6EuTYLfcEcrYQ8T4n3lGt3oRi3dwJI3b2R4uQE4TssrJFQ5ibldOBKx8ozKcijKCAa9I3mfYr3vfE/ZPMTlaYMDSiCfVQb/HBXyx0guUpKLBalEfBMxgXskpbK0gRYIsGORUE/aSLYYtULUojnTjEcHOrMeIkb6QTy8vLErcXp0qTVWaET2rGRJG435i0YqWa4fUZyrxCir03KtpMEx4mgTE7bRGIc9TqDI5nVstNUB6nWp31GYk+k4r0FABzBV9UzOB57dxLUO3uV+u/7Gp/LgzI8aSvTD0zKmRMEXFiL33woy/aTJF6eplVVRSQuYW7lHWpvUjSKjqwHPQMafJ+s5NefjqX6+I3xVtQRciOq2TA+y1Bauaz71BqfvNGo7hTrEDpYD4DAHE3NJahG9M1Yn9EUo+7FiyXB6uWzleqi66NZdRE+JXHL3yb+flhFxXLNU7xSChc1LEba+6+O+Nqct/CDI2nmX7NZ+olJV+bkVUTR4m9hld1Y2sIRh6jbngTs9VeuzlgAxVgQLfS/iTjShQzdOmrJnKigUkgCRCDVpQGbAam+Jw27IcNKZnSzazdmYDf8oZPxE+/Bn06doNc53ly7SK3zZ4n2WmPq6HmfLHFvk/8A+YZb9brH0W5mwx23tJQ1ZaoZiFYn0CPbHE/k8P8A6jlv1/8AxbGOm+0zVvIn0h86qrbuZ89f8BGMxKrUfr0/c4/c2Mwb9ILMGzebq0qjGKWhiAJaDEXMC5M/jpplNYZm0oQxJJDk8jFosJgR0v6R0MmwcM3ckTPhVyY8XM7/AEd7CD1sfqHtA36QRPrbfzxTb7CQeZA1aAO9qaZE6QdIjzb+uNstmKcNS7xYPswwmGmw9DOA6+aRiY0nrImBAtHr1N7bY1epqM6lMx9Fvsv78LAqpz3/ADkNhII7SwDbCPPO2XqEqRoq3vyb8fi2GNPOAgLBBiw92Ic1l1cQwN/x9mDrch77GZZSRtI62aRlF4Jv6EYhOZNVdC2n22+qOYHUnCjPO9FgkKZmGJsQPTnsMCpxV01WSLMVJYbAfx+zHOu6harNBO/7xB+qT7W4lrFdVXTTBYgQIEj47YwUS5lxA5Lv7zgWtmyrwNlOwH342zucg/TCyIOkkFiNUCN7H79sMga9j/CHFoH2iSUMyyimBTZ7kEjlpgCeXxI54Cq5KmoEZesBsDJ6A9bGRM9SZiZwRS4iihpLbk2RjF7g26/jeNOIVO8qrSB8K+Jz5RP3ffhukHABlWsMkiFZF7QaboABGqw5COpMc/LA3aOvpo+0FaV0knbxASPQTjTIZ85rU1NtNMGLpcnczq2xNlOHLBJJ1hiC+xt9kRFsKsdYIAxnO8xu67cStZfiTrP5RDJmWUH726AYbcHc1gxq1CVBAAWFB8IJEKPPBXB6radIPsm0i0G42v1wYMnJlmLT7h6QOXlhbp+mZSGZ8jxMImRmL1yoq1RTACoo1RvN+Z3w0pnTUhjBI9xgC8ctiI9MCZSJqPsNWkHlCWxIaPeSY0i1/pEjp9UYZWzBIA5ha02zJK5LSi7/AEj08h5nGPnBSpF6gKhYBCjqQBA53OJcuABEAEWPr19+BuLjvAKI3aCSPohSDPxAEYshlBbvNWNgbRMeJ0mqnUlQ09esA0wfHAEG+0zj3tBl++y9E0KYKvUUn2UPkDEc/O2J87wBUUMGqHSQWEidPM+zuN8MMxl1p0KSISVDppk3iZ/jhWkXDV6uP0ioUjIM578soPzVdX5+nHppzEY17IcMrnKUSKTsjU1KsIiNMbTPtTyxN8tv+GX/AK1L/TmMWLsgf/SckOTUlB81vI94t78dP0hYmDGVcpxEQ4RXZvGlSP0hSIH2k/ZOCKXC60lGR2XaYpaeV4mbdIw5z5AdtAy6CFhXp0/CLA8rbz52GITWDLGrLBgxEinTFoEDa7STfaItOw/wy+Zv1SDnEWLwNgYNMsOoWiBfy3t6YmpcPqoQqrUCj6vdAHziR92DnJZUDNlkJAZitKmNQn6JiINhI/rj05rxb5QA+KO6pyEJBEHadMfGdhefh18y/WPibsHWBod7bgoP9TD7sDcQ4UKjKWos5AMFWVYkgwZcTcDEtbMgN7WUAYnT+RpzAmRMESPCP6mceV3uwV8sqnURNOmWAIJEGOQIM7QPeYOmUd5PWPiCVezdMKF7h2XSFtUXYcrvv6fHBmX4YtA66dEl2EE61kAnVHieN+mPGrz9LJiDypU+euxt6R+qTBmAXTyp7wNFIpM6e5p3F7TH6RM/op5zfoDyZXqnxA+0eWqvlHPdsIVmMxKgJUkm5B5bdccT+T7/AJhlv1uf6rY79nrZTNKBpUUapUdAUaw8p5cpxwH5PBPEcsDtq/8AFsFWoVrtMM5afSCUqUexRnnKqDOMwP8AN6yeFDTKjYsBMcpty2xmFtZ8GY1/E9/tN9GrS0BtMaCDMEyAWki3x9+ITn6hldLCZH/CYRtN5jn/AAtEu6FUMJBnG64JpBEvGe8qHE8jmFqBUVKhABIFrExzg4yhxOvTVmfJuulZkNqknltIN+toOHz1ozMdacfBp+44LUfHC61KSSJhUPYxBk+2FB41EI0X1WO8RJ5+hOHNGstQSrBh5HGmZ4ZSqe3TRvMqJ+IvhTX7F0faolqLwYKkxPWDzAJjpbpgvuHzNe8Qzi9FGUIy231aJCgESSeUzExtOFiUqKHVTjSZOmrRkQPMAx9+JuFfOKTN3h77u4WQ0GIBm+7bzib/APJ6Di5qD/K3ryn8emMrbWm5Az8zGUY5baC1qza2lSSSfZuPd5Yn/tchUAaohE/RmQeksAee4IG+N8iwc66JZgpggjSdtr32PTG3FeMOopMqgyWN2jYQRtzJjES+pQbHGP12k9MqNQMyhnqpltdSIiTSVRz3Mzz5dPiozVbvGOWoDvHcxWqMCF02JAIMj15/drnuP1X1aoC7aQSPq2PhvuMFvxanlW7qoTJYAaeYPNovaZ57+WBjrFuyEPtmC4YgGOOHZNaCCmk25c/s/pgXiGd7vW2kMIgoDuQQPFAMC8ecY04rxJ6elUpxr1fSANgDyB64iynEWrhqYo01UKshmJmdtgL2wN70J9NTgjeM6lQae/Eg/t5xVLiitxpjWYsRBsnmMejtKxJFRGECQKZG15ktH2Y9znCCumKVPefAhMRyM8sCnJSSCoQjkFKm/XSR0wmfxIO7fyxFfUZDgQjJcZRZmlUY6iV8SmAY/S3k74e5PNCqquoIDrMGJ+y04rP9mgk+O4i2oyJuPpSJib4j01NQSk1QhUI/Jz1tN774tHvrGXGQPA3mluYbGWrO5hUvPiOwFyfKOeIsoTLtU8LNFjyAFhPXnhdwNGp6zVRwWbws4JaIFr33nDdc1v4X/wDqcPLaGwTt8RhEZhqIkhrKRa/WAT/vhTSyv5YIWmmo1BTaNwAZ8zg3N8U7qmz6HIEco3IH0vXCJeNy7M6OJIEDRaDA3M7kbdcYvvrUgZ3mLAMgNKz8tRHzVQCCBVpC36uYxaewyTwzI/8ARGKp8s6AZRY/O0p9dOY3xbOwlVU4ZkyzquqioGpgOthOOnUcrLbmb8R4c5dimXp1DAIZmEyAoFjsJEbj2ZviJeHMWXvMpRA29pSdNpiQJ9PwXHEMnTNRKlRwjCI8emQpLRE3Ekz5GMB/2bltGg1ARqLXqSSSApJO+w2xvEkFOQqEhTlqLjZW1CyzGxkxEkgc4HORlXIVdX+EpNsAS42AMcpsOQ88FNwzKkIO8EJIX8pEAkEi24kfaceHheV37yTIN6zHb1PPn1xMSQX+z6pWBlqIKxCWIMkFhyiwF45c8bHhztIOUpbEbqdh4fPeB/vad+FZYwTU8QUDV3pkxFze5MSffhnQzlNFCiqhAESWk26nmfPFSRGOFuohcrThrsCw3tF+g8Q2sIjoGmSpOU8aCmdtIMwBtcW2wfRzauYV0Y9ARPwnED8ZogkGtRBFiNY/jjQUngSiQOYHxinGWzP/AEKn+h8fPvyd/wDMct+v/wCLY+guK5ynUyuZ0VEc9xVJ0sD9BuQ5Y+fvk7/5jlv1/wDxbEcYGDKU53n0xoXnqJ/WP7jjMSoBG/24zCmoeYXEC4YoCb85P4+HxwTVzQSBvhRlM1oJtaNv64lz/EGNFzTLB/DsNRALCYEGbTywutw0fIg1YATyk85hD+i5PvgD7cMoNsU5c7WDajUqgnwg91ymY/4e+LJkM8woU2qzrIvIgzPMW/dgXS9QtmRgj8xiUr5Jh8xjKllJPIEn3DC6rxX6ot5/0wFm+LTFJnRQ5gyQPDN7nDLXKJGsUCMuG0vyMmQXlj/m/pGK3Vy1Kk7Iz1xp8Mikp2tAjcAFT/mHQ4sIz3e+CgQQti8yo9I9o+WCaGUCbFmJF2LSf4DA2pqtwHXOJAAcYlayPEe4DrJu0kmkTsIiFaZ8PT0JF8a1AhhyGdtWxogqJk7O08iYibek21mIHp54VUVKlWkwzEX+rt/HEZK0wgG358TXpgLmDJ2bHPuxIE6UBNhyJ2PmMQPwOnl0BLaypvrIBZQT4RtJAMzvc+mHeXaCVmdJgT0Nx/DAHHeGGtoI0eEMDqn6UbQDeAcYdQtZKLv4mbKQM4EgfLZYsSTTZSJW4JEi3O14wVwpKfi0IqFunMch7sIM1wN0YKwp+KCDed1MWAvb7cNsvU0P0v8A7/xwCpm3LpiDRsNxHS8sL+I5aWDhWMLB0g3vtsRI3uR5YYqg9cQV8vqNmIMRaLXmQYkb3jeB0w9tpGqMOuqIaNBFapUFNw9TTr6nT4QNJPLqLbdbOOEZfuwxKkFjzA25RgWtRoh0Hek6pkl1tH4iDtGCsrmVVyhfUCAVZmmSZEA7fA4gK55gFAByYeB+On9ceLcmPL7Mbr5Tjyl+840dyBGIl7W57uqBGguXIUKCQeRkRe0DEb8GpLo1K5lRI1sTqEHlvjTOZn5xn0pCClAan2ILHb0IMDlzwVxviHdNRACyz/SMbRMWgmCbT+/Ct6qQXI4xiZqUO5zxKJ8tFZXyilfz1KfXTmMb9mO0VKnk8rFXJlhQRGStVCldJYmNzebqegwH8rn+Dt+fp/6K+OQ46NJ9gMonVvPpfgfbbJ5ddLZmg50qNXfUwfCIjfbnHmcNP7zcl+fpftqf82PlTGYLJPqv+83Jfn6X7an/ADYz+83Jfn6X7an/ADY+VMZiST6r/vOyX5+l+2p/zYz+87Jfn6X7an/Nj5UxmKkn05xbt5kqyhRmKCkT4jWpyJBFobzxzcOV8IzWRYDYmuot6cscrxmGKeoarOmBspWzmday+aVRVepm8rAoVVVErKxYtTZQPt8yTGKH8nwP9oZaLHVaRN9LYQ4sPyf/APMct+uf9LYxba1py01XWKxgT6QOTY7G2MxL3rC2k+64+M4zCWkeIeIUqAwRUVfIgENqgCQYO/8AuN8Sglb94qxO6xFz0iQIiQNwcag7mBsBdQee2239MeTeYEnnpH8MKrYo2xFcgQovq/4rpogkgoVmL2PkL2IIv6AfOUyhXxFkayk3joJ5/jpiDMZ5KXiqhSCYgqDPlfcxhdmeL180QtGmKNFdLKzi53iBt52xbsrL8yMwI+YwrZtEjUwEkACeZ2t7sCnINXqiIAKlfECdpNoPpjWhwVA2up+Ue0s3lsY2nb4DDvhg/KT0X78Ksgswp4Mqtdbb8SXg/DzQVgWVtTlpAMXCjn6YZlfhjWY9N/4jGx/H8cdFFCKFHAjQAAwJFUp6gR1BGAMzWmkggX/db78MDheMt49iQHM+ntD78Ds527zTboRCKNPS8G/gH2EjGlTMeMcwN/3fx+GNc7nAjsSD/wAMEQs7sREC5MyT0BGB6WbRTdKx6nu9j1ibz9nPG0rOd+JbEQjiSlr94oFiupdtMGZBB+tt5eeA6ram1Flje9M+XMEDbzi/uDXK5sVASAywY8Qg7Am3vjlhcyNTfWWY09Wk3Nuh/ccVawXkQDDvCclqYA6wygRp0xf136eW+DSOm2B0oRcMwPQmR8MaZzNNTWwBYnSsdT5Hp78QEadWJvOBvK3S7PvqKgUjoAkyYPOPZmeeHL8GIyXc+FnCgWP6QNiR0nBeWQIukTJ3JNyTzIO98evl6pYlapUEezpBgxHPzE288KUdNUCcdxMCoAbyt/2BUH/tDfbvB12F7jDjhVbu6S0ako4BF46kiDcHfBFTK1fEe/HQDuhA2uRzO/8AtiTMZdu7bXVkiWBFNLeFpABtvpN7+HfBKukWliVb+JzJoxuIv7M8K7qmWZy7VDqLEXvyPXmffjztMVBy7OSAlW20XteTb3A4LoLVWmjB1qAifENJgkkAG8QDHuxlWkmZQ06ieIEMVbkeTeYxuxcpoEJSyqQDOZ/K7RAysx4u+pLPkFzBj445Hjunys8PNbIMwHipMjMB0TUpPoA4PpjheG6fsEorp2mYzGYzBZUzEmXoa2gmAAWJibKCbCRJt1xHg7IMJ9oK1x4oggiCL2NuRxJIPXyqhVdGJBJXxLpIICnkSCIbEJw1zhAA1MhiSFQKLmJPhtyFz0wrJxJJ5jMZjMSSZiw9gFB4jlgfr/cCR9oGK9i2/JrllGcWtUtTo3J82lVHw1t6KcUTgST6TDYzFSHbF/8A4lXc7Gef6uMwp6yeZWsSfl7/AMffhbns24fSjAQs3EyZMD4YzGY4/UuyVMy8xY8gQjhdHvA7VIcrU0iRYQFIttvg/NU4I6kT/D7MZjMP179MrHkgTeAEkOGHBx7R8wPx8cZjMVX94hKO/wCX95mczbCVIgEWvf1n92IKuaZtiQABYHHuMwXJLYmGY5jDLVtSg/H1xrlll39R92PcZjYOdMaQ+wyLOVLTJ3t7mUE+pNvTBbVSLyfjjMZiMxBbHiaAyom4pE3b4ThL2jzboqqpUBtQMrOwEAdLnfGYzAOrJr6dnXnHMDZxEycbroI1r4eRQT9HnPn9mLKg1VmPKkNK/rNcn4Wx5jMI/TLXtU6zncf0gU5xPcxRqSY0MGuNc2FrWEQPOThdWy1Rfa0zpNwTAIECQfPTsOvQT5jMdpuDCvxD8nSqBYYJET4ZkyBvNt5xrxDNFkCXDOwT+P2YzGYBcdIBHfaWfsMN7shdKQDACkiYj13tOBKmWq1HBekiqGsy1CGVfpbb8yBjMZhoAEYMsgcQXO8Ncv8AlFpww0zLEmQBBBsRuCOY+OOQ8c+TBmrP8zYHxH8mxgrBI8LGzLa0kEee+MxmAvYUsCrwZl/bjHeLh8k3ET/7K/taf82Pf7o+JfmB+1p/zY9xmG8y55/dHxL8wP2tP+bGf3R8S/MD9rT/AJse4zEzJPP7o+JfmF/a0/5sZ/dHxH8wP2tP+bGYzEkmf3R8R/MD9rT/AJsZ/dHxL8wP2tP+bGYzEkhXD/kbzzuBUCUgeZcMfcFN/iMdQ7N9mcvlR82phWqJ42ZlkgkAahaCxEDyEAY8xmFb2OVXyYWsA5J7CXChlgqgffjMZjMXpA2xMFzP/9k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AutoShape 4" descr="data:image/jpg;base64,/9j/4AAQSkZJRgABAQAAAQABAAD/2wCEAAkGBhQRERUUExQVFRUWGB0ZGRgYFx0aHRwcGx4ZHB0cGx0aHyceGhskGx0YHy8gJCcqLCwsHx4xNTAqNSYrLCkBCQoKDgwOGg8PGjUkHyQqLCwwLC0sLCwpMC4pLCksLCosLywsLCwsLCwsLCwsLCktKSksLCwsLCwsLCwsLCwsLP/AABEIALcBEwMBIgACEQEDEQH/xAAcAAACAgMBAQAAAAAAAAAAAAAEBQMGAAIHAQj/xABJEAACAQIEAwUDBwkGBQQDAAABAhEDIQAEEjEFQVEGEyJhcTKBkQcUQlKhsfAjU2Jyk8HR0uEVFzSCsvEzNXOiwiVDVJIWJIP/xAAaAQACAwEBAAAAAAAAAAAAAAADBAABAgUG/8QAMxEAAgIBAwMDAgQFBAMAAAAAAQIAAxESITEEQVETImEFMhRxgfCRobHB4SNCUtEVM/H/2gAMAwEAAhEDEQA/AOm1qMARtIOk3HT1G+Ic2p0jQFZSSCHfSQw9lVPUt62EibAk1Y0t6GOnl92Aqw74m0JzJYpvbcXEiPs2tgGV+0zeDyJBXpV9QJpywEj8qI352HK/ngqpWqaiAqWEzJNsQLw9NSkIDMmQ5ifKGI5SPTyxmbpQ4IQgHyEdbR+Phgb1hR7dptXzzvI+G8fWqxQkU6q7o2/u8V8bcX4itGnJOpiYVZgE+ccgLn4c8D5zIU6lnVTym0289xGKxxrhEVFFEspRdS31AFywMk8oVYHlgvTVWlwCMgSMUPxI+P5ipUpMSWc28gFkatK7Dwze5jmcIOEFadUFSKYg6ivhEctrE6o+3FgqZ0051xCrJZmKxdV5AySWG2KxT4ejVHLvT0h2ColS5C6jY6Ysqt9m0jHeGoLjETdMuGB4nS+zPGRVPd+BmAOlgo8Q+kDAjUNyBY7wIOGzcHpTPcUp3nu1/lxS6PD6aCmiiF7xNjcydBv5qzD34sPFaCUqZaauomEmpbU0+VlAk23iMcrqa9NgVGILeOIwONxD+I5laIUsQrj2VuWbrZb6fdAwso9vspUIXVUWbAtSYD3EA/HbCOtwxXJY6i7apbVdi2rxH01GByxUcy/csEfdWEx0WDI9REevlhhfp9VanUTBWXOMACdA412ebOMz0xTcHSUfXzVY+qZBvPXFcyNNqBqU3XRUkAL6CCQdiOcjAfAu2lVXLqwVTGsaRB/SgmNQHPmJHTFoR2r1RqZKhMkgqI8Kzt05Y5K3V9HaFGTqJgyRq1ARO0LMn1JtOCOD5XvK5LUmVaYRwWDAMZlYmLKRPmR0Bl4/D6Sw9OnTDc1CgFfs26EYlpXueeHbet9h9Mc7TJO8D4+7Cg7ISpWGkGNiJ+ycH8RzbfN6RXS3fKpJkxOnUSD5kRiPNICjAzBUzAB5dDY+/G/AkSrkFBGoIGUawPozcbxvHxxx9yrBdjiarGo6fMDyXFaiAyiMWAB1MdoEDaLThenDGVNeiaRZgNJLBdLEAMN4HI/GObri1OhRpqzrSViRpinYnkCANjcH3HlefI5hsxRU01WjT3gbzJ2A2vz5430dl3Tt7zqHjGJtcodIlRfPUwzDvFUFuojb78FZavSqkLMJzbYkcwuxk/W2G98WPinBFZFNNU1IdUtckQQZi5iQcUzP5Vqx0ygpx4d4a0aiYkjoDyj3dROsuewrUm3/ACJ4z2AlubCOI84r2kQN3KNSRQFhWaSbxpADbWFhe2BuI/KnSyx7uopqVgTNOiPZ6BizQpjkJjnGEHG6rZSlmMwI7z8nSo/os40z6qFYjzM4pGVy4QdSfaPMnAm6cV2E6ic/lKQHOTLrmvlCo1HLnK5kaoJAanEj6UdYj4YHXtzT1Pqy2Y0nTphqc2F9U232jliszjJwf1W8wuJbj8oFEgj5tmto9qlgzhnyp06FMImUzFrklqck9Tf0HpGKLOM1Yp7GcYYysS5Zv5W6KkFsvXUySL0jcxcTMEWhhcX64CPys5eANGckc+9UnYifIgGx8hjnHGK+qoRyW38ftwDjCqAMCSdTq/KtlyZC51fSsu17eg1GPXG5+VrL/Uzn7Sn/AAxynGYhUHmVOz8O+WLLkhT39Pa9QLUHv0kN7wD6Y6LwriK1qSstRagP0hsQSSth+jHkd8fKeOkfI72jZMx82djocErfYi5F+o8XkQfrHAnr29u00DvO26+onznGYjPEaS273box/dbGYS0H/nNeosjbMioDvoUbHYsdgT09cTZqFolYDk+0L3uJNtuUXHLljZaBELGlR4vMnYT05+duWIMxkhIvpWD6Dmd/j8cMIGA8tLsbP28QKoKf0cvvb25tIJ3MC8D98CcRVKIuRSAsLBvFMwRdosL8sJeN8dCI/dgsukgVJ03NgU3JuRBMDa+F/Z/tMy91SrIGAAQMrkMY2nUIJi242HXDI6XqGXOn+cTNmDg8zoPC6alT4NJDGQHJnaDY7EcvLCrtPk4C1RsoKv4jZSQQ1+QMz5MTywty3FRM0zU2AYtU06WJbUrqBKj2IIBnxbiDhzwPOvULa7xy16hvYzAgm4I8h1xdbvQ2pu3aM4zK1XyoaDLG1r8rHlHQG+IWySQZUwd4YkHfe88z8TixcR4ASwNCEBBlSRE3uoJgDlAI3wvpcHqKYqMrREJTYKWn/MWgdQVN+UY6Y6yk76v07zJGOYJwijqrKBBVGk38JN9InkeZHkOuHHaavalqUqNZ3gi6sBt78FZjhJDBVp0hTE7ObRqi07kaSd9z7knFsg1QtTU1wvhICqSFMXMH9L9/XHGu6wVdQLMbeBvNFiF3H6yEP5yPxz54AzHBkesar3OlV0na2qDHPePcMQJUzNLUrU21wNIqWncHTMah6YjfNZrfu0pxzZrenl/THbDK653x4gg+e0LdBSVgR4CD7jGx6+WL0tQUqQZiVCoC08oF/ObbYp/AeFZrNNNRKYo2vcCpeyjmR1YcrDyi41x2t83C60jUJG5sZAN/Ie7HN6y2vXXSfP7EoPo5E17Q8UZzPiQGdKgfREHxkb77bDa8YqKqqgPEPa+x1dPjaMW2pw3UJLNqA69Y8trYQ53s41aqAGIpwGLSJ1XBEDyA+3DgY1k4UYI/nBvSz+4eZYeH9otLASaicy0eG9pPNeRm464ZcRr5unTZAUpoxhLAsZEsFvvvcwALz1UZHglOkpCgywKknf8ApgsZ81QjsfZREHqFUsfeT9gwNuiV3DnYd8Qor2zEuer1aUNrl3JBLAPGkTu8g/Dr54Z8D7YZgOwqFaggE2CHeN1GmduX3TiPiNDvFaBFrHnI2I+70JxWuF8PrZgalbu0PiBNiRyjmYH78bNdQGkKM9pYRlsyPtxOpZiv31B6tEkAI/kVIBkHz/pvbFZQBV0m4C+H0/pbBPZrNGhU7rVrDiCW6rBBj9WR6R0wPn8n3FTQzBgPZPJh0H6Q2I8p2OFqFSosgOTz/j5xGQuN/MQduKcZOnMf4mkf+2vinzi49viPmqREfOaW23sV8UucZcYYiDPM3nGE40nGTjEqa5dWA8RnBZOXVJc5iQJYh1AJ5wNNr7DAs4X8ZrwoXqZ9w/ri5Unavw/fRmT18a/wwiqRJiYkxO8cp84xrjMXJMxmMxmJKmYsXyf/APMcv01EH00tiu4sPyfmOI5b9c/6WxRlz6PFdRYU0jlYY8xKcrqvqCzytbGYX9niXpHiV3I5J6NVKjU2CQZOrXuIEwZ38sSdpeMU2VaQcQ8s/WBEC42JPwEbHFpVb+mK12nyoFWmxAghlmOYIa/qJ+BwT6dQKrAoO2/O+8xpKjaU/ifFaLA03b1IB93Lf9+Ks/GdFQBCGK7EA77THK3346EaCkzpHrAxqmSpjUQiAt7R0i9gL26DHdKue8FoyQxgHAOJZhYZwza4U2gFW2kzyYgj39Ti4V+KVVAPd6Q3MnVcbwORMbYrP5c1FRKakGooXxQYBBPO3h8voNO4xaiar06iPSUQwNm1bkloGobWtq5nyB5X1Co6lIO+P/kL7ipGZK9CtUOliqDdtMkj3nY4mo5BafsjyLbn7cRZDOOQdSBVuwYNqm5A2mW0iTfoIwZSfUvO/wCP4Y5rVD9ZtQOZDWzKU11OQADEnr0HUnoL4rXFe3S06i6aLudJ3ZVtaDBmLzY3xrxLMGrVZpshKqPSzN6kg36ADrNb45lhBq7FTpafq8vgT9px1qejrCr6g3O8qx2CkpLXke1NLNjS6CmNWn8oA4kxz9kcomPjgnNcOy1FjOXYgQO8065ZoMAco6r09J5rwzizwVp0tWoy0gxyEdIj9+Oi9nuOHQUbUzIBF/onkesEET0jngF9a1BmQnHjO00jMVGrYyb+1gV0xVgCfYBsJt4SY2mRvaJnAGaoU69FgEY1CfBCLpGkyIIJAUwRq5++CyrZl2qBg2m0dbT0542bM1IjvGiPowojygY5y3orhtJyOIJ31bHtKtRzOk6XmRba5jcEcmHMY1FWD033PI3/AI4bcS4KlY6iWV/rAkk+TAmD9/nhRwdlNKGqTUUkFFowwEmCSzaVHmehicdeq9ep9o2+OZdVuNiIRTou+lVPiewi0dWPOF3PuHMYmz/ChRzGgEkaVZfOAEYe4gH/ADDAmU7Z08uWCZYsJIZzWl2j/IBAM2EDoMWFsxTzqCCVqKNaiwYea7hgRYx5TgtrNWwypKjv/eESwNkAxNVqEGNBYRNvWIv5YEFEk7FT0JH2RuP4jBHEnajC+F9W2j2vejG3xI88JK3HdLkKrBZh3YI+3QBr8x09Ywy4W9QU48yavS+44lk4PkZqawJFIEk+bQI6ezqMenUYf1MkWQmKTrAkOIBuT9giI5z64D4NmFNLRSakRHi/4moFju45sbXHmBYDBdBYYGaDAMJC6mMTBtJg8hbfrAxwrdZuyoG23+YXIK+7M598pWXVMuoXTHzmlZWZgPDmObX2jE/Buz+TqZbLk0Q1RkU1GNdlvzhQen4ONPlTLGgCzKZzNI+HYeCvaOUfaIPPDPsXlE+bo50klE2F18CiCfMX9+CPcaxqYZMGK/UOAcSfLdkeHNM0b8orVD/5Y1p9jsj3hU5fwciK1TVyiRq9cKsp2iraiadFGhoBFK4+HOMN8/2jamtL8lT7511klNpJAtvqt1thT8cBn2zpN9JtBAzz8yc9ieGzHcNP/Vqfxwu4j2CyDMYyxMARNaoL+Kba/T7cG8K7Uq4c5hF1Uxq1BLkSBsZMgkbfZg3I8ey+YqaUgub3pwT7yN8bXqw3AgH+n215yDtK+nycZEVIfKxTvfv62rnFi3pf1wY3ybcKG+Xcetar/NgrtB2gZavdrTpkqBLOgYzvAnYAfvwPme0jPlteinrVwplAwKkE2B2MjAz16gkYhV+l2sobzNW+TbhI3oOP/wC1X+bGH5NeFf8Ax3/bVf5se5DieYqlXekppw0t3SxADc+QkY1yPG8xWBCpTqaQLCmGjpbljJ+oAf7Zr/xVm/uG3zFPFfk9ySJVZctCqjlWNapyViDGq5kbRjnXYATxHLebH/Q2O7dpaSjJNrW/dmABGlzTe8crzjg/YJZ4hlxE+IiP8jYaR9akzmsnpnmfR1LMqBDEAixt0tjMI8rkalNQp0gibepJ8sZjmes420/yMKCCM4Ml4l8oSUiAKFVpE3KJYc7kkD1AOMo9qqOdplGpvTJMDUVswiCGBIDbETv7yMVbtFlpHe/VEN+qTY+4n4Hywn4XxZ4KU6JfUfFPpEekfvx6s9PUOCQYkHf1CCNpdMxla1P2qTMPrJ4viokqfiPPENHW5haNYn9QqPeWgD44edms8xUo8ygW/PSZiesEFZ8hh0WMzaOs+/C7dZZWxRuR+8xjAPaJuD5MUj3lWRUiBYwg8jzJtJt09S8vVY64uCZJ9QP9sEPnRDASxg7Cft2wIcpLgnwBttJm4E/bjk39Q7uH+79/wh1rGCOJvwqoFVkaxRjv9U3GCBmpPgBc+W3xwFmsjocVFBePaVrk2At5/wBMMw4el4DuLR1HLyxS6+DtF0IUYO8owotqdWN1ZgQp5gnngbO8PR10sJVvC1zcHzw1znD2195TElhDLME9GE21CwM7iOYuoqVqkFXNJSPa1EoZvyJBAFt/jfHoKTX1FeV5mEsJjH5sop6VAAiwGB+z7TVqRyVQfWSfuxFlKmZqgCkiPyLXKr5sxIB52Ena15DvI5E0U0tp1EySA0luZM2jYAcgB7h/ULa1qK53Mw1bNwJNUpGVIHl6g/icRUc0zPUVkKrTICvycEST5QfsjzwTonbXP6Ja+9iOmx93rhbn+MUaIOoVCUmSJYiYmTtq2AHLpjh1qLfaN8eJRrYDcQjPZzu6bOIJA8PmTYe6SMVJqTJUFRbkmXmxbqT7uW23TBfEe1NCpSK6aytKt4/FOgibqSAdNzMbYHzWrumYCBHtSOfTrjrdPQaaycHmA+RFHGgKR8Ps1PEOov4x7ibeowVk+LZjT3gXu1pgFDsZ2WJvB2PUTiKUZ6ZLFtBMatgCBP2gfZhhnpNIsLgFSb8pH++G+nf8Q6g8cTdbBTkDcwzLv3qhwJZvEzfpcx6A2A5Riu8WofNzpJkN7JHQkz7xf7OuH+QqfkkW4kMegAkNsLmzbW2wPmGy7tTZlqE04iQsflIYBgGglggjkJvHJh6tDNo/KFfFuA3HMXZTjVRmTu6ejQPC3XyPUH+uOk8NFN0WpVCnWquLCDMG56gxYfdijLnELCoNYuYWFN0EsJ1AWBB5DoTi6dn6GuihnSAkr/mOoEjzB2xzfqAKVKV+7P7EPVhmOriU75WSncIKa6QK9G0EfQr3v5Rhl2NQDJqQZJpqSBuIQAD1MA+/Cn5Vge4BJMnMUd+Xgri1tueHPYJAMrTIMkomodDpAj3iD78cm06qwcw1ftcyrd0gQFdeqR7UbR5cwQOfPywy4hXJbLvUknu1knorte+9oOLRU4dkHIctR8Rt+UAViCA0ANB8RAMcz54nzoyldQGeiyrpCw6iNXsgEG0wYHOMc70HIM9CfqNZK7H5/WUqkJGYIBjRv61EjBXZlR86oED6N46w/wBsRh/Xy+W7h0y70dVRlUflAdTGGUTJJJFwMa9nlyqBPytE17rC1Q177AHeB05HEFTggS362tq2I77AfpFHHmAzjz+JSB9+FfeFMtU8qtMf9tTFyz9TJZjSz1aJvpDCqomI8Mg33FvPzxrUy+TaiE10u6DgSKo9vYAtPtRymcX+HbUT2mK+vRUVSDtjP6QDsvk3XL1KhIIqUzC3tp1g72wJ2TyjNUDAgd2VY2NweX2YsuRzeVpUzTFWmETwkd4sjUWEEzYlpF8CK2VypfTVpoRCvqqi25AOo+E742aCSvgRc9btZ5biTdp82PmtTUJlWA8iUeD7scK7AtHEMuejE/8AY2Oz9pao+bPI1AqYM8yjQR1xxbsJ/j6Hqf8AQ2Ol04yCJxbZ9BNxAtfUfdb7MeYDy1CqVBU2vHx9MZgbfS3LEiz+v/cg61QPsiD5hTrIQWqMrB0IYmfqn02tHkcHUaa010qAoHTApzJMy6iORIBn0JkR54xGdzppjvPNRK+pYbff5Y9I1hXLEYHkxcb7COuBO/eVSgHhprJ9WYiB6A/ZjTNcaLMUT6NixuJ6Ku0jmTI5QeR+Wb5rl6rAMW0li2kiWC/YAbAcgBiqgmkIVdduZ0m3kd+s451aV9TabjuBsM8bQza0wBF/EeL5jvnAr1lCmABUIEQDMC156RiwcG7TOEoGs2tYkm2oC41W9pYvETEwTtitdolqVFQpSOonSSGU+EgnxdIIif0jiPhnCGRg9QF2nbvAAI6mNr/Z78PWIj+zAi9aurliZ10QwtBBHuI/2wm4hmDlmDB9IZtiJBPWw+MfvxH2Sz1Xuyvc+BCyhi949oDaIvHpHpjzj2ZS3e1oZJOlU1gAiDIkabc2OOF1VVgJrrGT2hHXUuZOnaOhptAZgdQMiPfF+vvwZlVSsuot3gvH1bdB69cUShx6kzKod0BtqekQBA38LsYgcxO+LTwkVEA7sh0Y+0Y0kklpXSTb0J88JIvVK/8ArpgTCXkD/qWNxt6YiBs3488DU3rmQDRPI+0YPQgGxxWDw7M6dq2qInvREyJ+nyEiMEutKkYUmaNhHaMe0vFHpIE1FNUy2xCiAYi8ksADyknliqcUzdJ6Rpq45RAMAggibbSMNu1WXd6yr3jN+TFyBHhckiB0lTvzwko5QM5VagOn2oXYm8b85nHYoaxawKhnPOT3mLC3eV7+0VVgYmLx1NxHpv62wxyiVStkK0ncQCCdJ3Fhcg7W3t0kuchwGnR1EDUzXJPIkXjoPxOCaVYnuwJnWgJHKGBn1ABPux0C7AMH4I3EuqkBNIiWtR080N7wDI39/uw54HwTvlC1PAgUSGtrU2iNwp5zBiw6i1lvAYurkiNyI3PnIHxxDl1FNjU0DQbEblfUcsecTrAv/rGD+Z/lDPR6RDdogzWXNKzIHVW8NQKCvkSSPA21+fLoISyqhJKAA7AKFibiIi4LfE9cXun4hqBkE2wNm8gkO2hJiZCCdt53w6v1FtP+oCT8TQAJ9spPC8s1eqYEUtpCgFlmAiQJiJE7AExfFz7g0xPPSCw5QSfgQML+Cqe8LLFpu2w898N/mxYFnJJI22EcrD9+Adbe3VNxjAwP7mbpGhRk8znXyvVdWXW0RXpDcH6FfmMFdjf8ENB0t3Syx2B7sQbcgIn0OBfldb/9Sl/1aP8Aor4K7H5hfmlMAX7tA3Q+AR/2wML2bVLmWn3nErmW7IDTlx89y5FKoHHtX7w0zG3NqVSPdOHlTgOX+Z5ukuYooa1Y10eH0oqshUE6fohot9cYsdLJ0BH5GnbbwDywXRyVEqQKVODy0CD7O/8A9E/+q9BjPqZhtTSj5/soqVbZuhT7mpScK2qQ6U6KpqgQJCk2+sMPv7CyPfLmFbxq7FW1MRqJqO1ouPE5J2AHlhvmaFK80aZJsSUHIBRNugj0wL83pcqdMSQ3si7CwO28Ej3+ZxRsEhZjKMexuXWjQUZmktRKk1W0udcldIUGIYAARHMnzx4exGlWVs1lwRU1wyFh4VKvqB3gOpHKZ64c8Z49l8vVFP5vTeE1vpCgooI02O5kFo6RhvkeKZbNjUndsxmQVGrxCDIN7gAYIXIk1MZV8x8mtY98orIFqPr2aRpNUqNo9p1J9DGJc58n1eo9V+9o/lKiVIKGJElpIuJJ5WO5g4unfGd8SpXsMY9UyiSYv7RNoyr2F0Km1hKNMdPLHEuwf+Py94ubjl4GvjtfabNlcvUiPErKfQo0+/HE+wn+Py/qf9DYZ6bfMXunfErmPDW0iTA7pLX9/wCOm2Mxrk85SVAGUk3vbqeuMw+a4hrMbPwqgCJpUpG0i452vIv0xFX4kmVRrAKIKKkDc39Bqkn34V8Z7PlahdVV1YoFDMdU9PZNj67YJ4Tkxl6PiUGqWIUC9ybAHb1OOQLbrLDXjGO+dob1DuMQDO5rM5pZfTl6DKRBk1HDLG0SN55csVUcMqgRrrh0JBkbEgbib8iPIjHSOH5cA94x7yptPIRa0/f8MQ8bySOQ7N3bwfEIghYswaNUSIjxbxacdTprqqiUbJ+ZXpk7mUmjSLAAOCdj4ACI5nnOJzltBvUYAAtMD0P2RidsoQ2oVaU87VIIPKNHKx36b4bZfhVJvEaoqVEuFClVBAk2IliBzJseQOG7LKUXXz8d4RVydMrr5nNZegAGzC1HLRuAJNj7kAEdSMe5jJu9IoSoDC5AJN9yZ3PXriw8cowaJgQVce86CPfAPwwtq1QLm2K6SoCsvqPuOT+/EGa9JIzKVVzApuA4kqZZRzg7A+e89MWLs/xACp3j0YouyhiS1jYK4vyMAkcvQY2ThtM1mrBdTNB8XsggAWtvAGCc1liytzJ2UC0mwgdZjDBzYCJSUisbS00YqllKhiCWDFmAhjMgA/WknSAJwdSyRVQoYKo5KsfaSeX78KahNIh1uqkkeQPL9U8uhwRnc4a9PRScozC7/V9fM7R9ox5rJGVc7wqW42xvE/aCsMyVyuWAdwSWe+lOTKxHNrA+47gYVZXKJlhoZTTYbhgZIHORZluLi18XDIZFMuCtMEu51NJuTzLE8vx543zppoAcxpcTCgprAJHIQTMTfDfT9Z6GzDI/pL0HGtzKbUztOYNVAOmoSfT8Thz2f4c2sPAAlu7DH1BJA+kLgKbi88oLp8RyimVRF8xl/uhMErxmh3ZWS19lTTB6gECDJmcau69LgVqO/wCe/wCUtbEH3GE08pBkxa/Qb8vf+7GZnLkhiph4MG17Gxwg/wDyiqrN+R1qBAhgpI+2TseUYJo9tKW1SlWQxPs6h8RjnrUoXBkPUBjzFq5Wqnh01wY2DHeLmzRc4OyudZaNRW1SXjxkkgQIFyTuDblGMzHa2qSDRpDSQIZzB3vKzawP2emFj5pi06qYKk772vLSbycJGlOmPqOxK/MW1hCNEsnA8oQDqt4gCOfL7pFv4YnrZrMRHd0wumWZm531QFY2iDhDT7Q1UB8VI6nk2vcgSPFhhxaoy01Os1O8JAC6VFgTMwZHlhtOsrdC4/WFa0f7ZRvlVqu2Tpl1Vfy1IDTMEaa8H9084m22COx9cfNaYAuETUep0iPgIHuwH8qGd73JodOnTWorvP8A7dfyEemN+yNb/wDWpiBZEvFzKg367xgtrh6lZeIxQcnMt1Jp6/DBVLYXOE9J7/j+ODqNQ7fw64UBjREN7sRJ/F8C1aqztiQoTztH78Q91ffFyQTiHZ3L5kflKak/W2PxF8IqXYJaFZWVy1KZZfpAeWwb7Di01M4qSCyzBMSJgeWFT9qaR5tefo9NP8wwUapWcd4wz/EqQqU1S5cxCzIhdTMUN1UWEW5dcSrV8IxSc/mkqZmlmCw7unT1AaDqOr3xa3ph0naGjJEsNIJPhOwJB+0YjKeZWRCu0Go0Kmm/habbLoaf3Y472BWeIZcDcsR/2Njs3HabfNqmn6rar/R0NOOOfJ1/zLK/r/8Ai2GumOxgLu07GwgxjMW/McDpOxYqZO8EjGY6X4hYh6JlTQ13gg5hgJKkKSJ8W3h9PtwxzbVCKKksG7tZ5EFrH0OLJlo0gLYC2AaqhswbSFVR7yS33Y5PTUnp9TFidu8IK8bZhiUgqqByEWwFxHPikQYJAvAMSTYfZqwcTiu8aYsRAJknYcl8P8fjg6KGZU/e0OTpUtD6HaBHYLDDUY5c7fvwTw5y1JNRmxBM7wSL/DFfyGSc1EOhoDAk6T1GH3Cr0h5MwPrqOGrkVVwICtiTvAM3wsVUZFYrUQkq0yJG0joQYPlOKwyFH0VgVeCYZgQY3K7BhffF40hakn6Yt6jcfDHuZyqVAVdFYHkwn7/OMB6S4VDSRsI3YTnMpb5pdM6lgbGQPx0xJw7PKKoZ6dQqkEAACXJsTqIIAi3UweV3lLhlAuO4y9IQYNQU1gAclPM8sEcWydEuGKsLRKsQLbCAQDucb6zr3NZ/D7Hyf7RXc8RZnOMB9QSm6FwYLaYB0sx2J5DbqcLctxF6e1UCY3Qe/f8AERix5HgFMsHIIAuAXY8okyehwwKM3INp6mRaRymNvxGOKKL7wGZ8H4/zI1RByTvKzleMPpLSGbWYbmwgchaPwMS1MnXrrrLEKviBt0IsPecQ5nJVqrd5peZIIU6SDAjciw/diJchVXSumqNUwNZAO0/TjriXsKM0lC2257ZgssSC24mDhJO7/BR0I/ecEU8gie0SSzc7CT6bC2JMihVFDAggmQTJsTv1tGI8lw4oGSnqIZ2qSx1EFt4tYf1xvpkRTqUaT8bTON95PkmpBxPdspIO3IqRaRfxQbTzwdWy2Vb2SJ6IxvtsPePxOIAxWoEV0kyD4AYmwA5SLYPyO1gpYRLgWmBOkcr8tsPq5Awph0VcbzXL8GRRLDTOw5+hJ3PkIwPmM7lyRDU1VASZF72HI23vc74dpTAvuep3/p7sDZd5lzsW8IPQf1nGGCk4bcmMb424ivhlSghCghnfxRoIgwW2ItYfd1xBx7Loq7sQCzaOQtcjofLrtjfNcVeigA0kmo6EuTYLfcEcrYQ8T4n3lGt3oRi3dwJI3b2R4uQE4TssrJFQ5ibldOBKx8ozKcijKCAa9I3mfYr3vfE/ZPMTlaYMDSiCfVQb/HBXyx0guUpKLBalEfBMxgXskpbK0gRYIsGORUE/aSLYYtULUojnTjEcHOrMeIkb6QTy8vLErcXp0qTVWaET2rGRJG435i0YqWa4fUZyrxCir03KtpMEx4mgTE7bRGIc9TqDI5nVstNUB6nWp31GYk+k4r0FABzBV9UzOB57dxLUO3uV+u/7Gp/LgzI8aSvTD0zKmRMEXFiL33woy/aTJF6eplVVRSQuYW7lHWpvUjSKjqwHPQMafJ+s5NefjqX6+I3xVtQRciOq2TA+y1Bauaz71BqfvNGo7hTrEDpYD4DAHE3NJahG9M1Yn9EUo+7FiyXB6uWzleqi66NZdRE+JXHL3yb+flhFxXLNU7xSChc1LEba+6+O+Nqct/CDI2nmX7NZ+olJV+bkVUTR4m9hld1Y2sIRh6jbngTs9VeuzlgAxVgQLfS/iTjShQzdOmrJnKigUkgCRCDVpQGbAam+Jw27IcNKZnSzazdmYDf8oZPxE+/Bn06doNc53ly7SK3zZ4n2WmPq6HmfLHFvk/8A+YZb9brH0W5mwx23tJQ1ZaoZiFYn0CPbHE/k8P8A6jlv1/8AxbGOm+0zVvIn0h86qrbuZ89f8BGMxKrUfr0/c4/c2Mwb9ILMGzebq0qjGKWhiAJaDEXMC5M/jpplNYZm0oQxJJDk8jFosJgR0v6R0MmwcM3ckTPhVyY8XM7/AEd7CD1sfqHtA36QRPrbfzxTb7CQeZA1aAO9qaZE6QdIjzb+uNstmKcNS7xYPswwmGmw9DOA6+aRiY0nrImBAtHr1N7bY1epqM6lMx9Fvsv78LAqpz3/ADkNhII7SwDbCPPO2XqEqRoq3vyb8fi2GNPOAgLBBiw92Ic1l1cQwN/x9mDrch77GZZSRtI62aRlF4Jv6EYhOZNVdC2n22+qOYHUnCjPO9FgkKZmGJsQPTnsMCpxV01WSLMVJYbAfx+zHOu6harNBO/7xB+qT7W4lrFdVXTTBYgQIEj47YwUS5lxA5Lv7zgWtmyrwNlOwH342zucg/TCyIOkkFiNUCN7H79sMga9j/CHFoH2iSUMyyimBTZ7kEjlpgCeXxI54Cq5KmoEZesBsDJ6A9bGRM9SZiZwRS4iihpLbk2RjF7g26/jeNOIVO8qrSB8K+Jz5RP3ffhukHABlWsMkiFZF7QaboABGqw5COpMc/LA3aOvpo+0FaV0knbxASPQTjTIZ85rU1NtNMGLpcnczq2xNlOHLBJJ1hiC+xt9kRFsKsdYIAxnO8xu67cStZfiTrP5RDJmWUH726AYbcHc1gxq1CVBAAWFB8IJEKPPBXB6radIPsm0i0G42v1wYMnJlmLT7h6QOXlhbp+mZSGZ8jxMImRmL1yoq1RTACoo1RvN+Z3w0pnTUhjBI9xgC8ctiI9MCZSJqPsNWkHlCWxIaPeSY0i1/pEjp9UYZWzBIA5ha02zJK5LSi7/AEj08h5nGPnBSpF6gKhYBCjqQBA53OJcuABEAEWPr19+BuLjvAKI3aCSPohSDPxAEYshlBbvNWNgbRMeJ0mqnUlQ09esA0wfHAEG+0zj3tBl++y9E0KYKvUUn2UPkDEc/O2J87wBUUMGqHSQWEidPM+zuN8MMxl1p0KSISVDppk3iZ/jhWkXDV6uP0ioUjIM578soPzVdX5+nHppzEY17IcMrnKUSKTsjU1KsIiNMbTPtTyxN8tv+GX/AK1L/TmMWLsgf/SckOTUlB81vI94t78dP0hYmDGVcpxEQ4RXZvGlSP0hSIH2k/ZOCKXC60lGR2XaYpaeV4mbdIw5z5AdtAy6CFhXp0/CLA8rbz52GITWDLGrLBgxEinTFoEDa7STfaItOw/wy+Zv1SDnEWLwNgYNMsOoWiBfy3t6YmpcPqoQqrUCj6vdAHziR92DnJZUDNlkJAZitKmNQn6JiINhI/rj05rxb5QA+KO6pyEJBEHadMfGdhefh18y/WPibsHWBod7bgoP9TD7sDcQ4UKjKWos5AMFWVYkgwZcTcDEtbMgN7WUAYnT+RpzAmRMESPCP6mceV3uwV8sqnURNOmWAIJEGOQIM7QPeYOmUd5PWPiCVezdMKF7h2XSFtUXYcrvv6fHBmX4YtA66dEl2EE61kAnVHieN+mPGrz9LJiDypU+euxt6R+qTBmAXTyp7wNFIpM6e5p3F7TH6RM/op5zfoDyZXqnxA+0eWqvlHPdsIVmMxKgJUkm5B5bdccT+T7/AJhlv1uf6rY79nrZTNKBpUUapUdAUaw8p5cpxwH5PBPEcsDtq/8AFsFWoVrtMM5afSCUqUexRnnKqDOMwP8AN6yeFDTKjYsBMcpty2xmFtZ8GY1/E9/tN9GrS0BtMaCDMEyAWki3x9+ITn6hldLCZH/CYRtN5jn/AAtEu6FUMJBnG64JpBEvGe8qHE8jmFqBUVKhABIFrExzg4yhxOvTVmfJuulZkNqknltIN+toOHz1ozMdacfBp+44LUfHC61KSSJhUPYxBk+2FB41EI0X1WO8RJ5+hOHNGstQSrBh5HGmZ4ZSqe3TRvMqJ+IvhTX7F0faolqLwYKkxPWDzAJjpbpgvuHzNe8Qzi9FGUIy231aJCgESSeUzExtOFiUqKHVTjSZOmrRkQPMAx9+JuFfOKTN3h77u4WQ0GIBm+7bzib/APJ6Di5qD/K3ryn8emMrbWm5Az8zGUY5baC1qza2lSSSfZuPd5Yn/tchUAaohE/RmQeksAee4IG+N8iwc66JZgpggjSdtr32PTG3FeMOopMqgyWN2jYQRtzJjES+pQbHGP12k9MqNQMyhnqpltdSIiTSVRz3Mzz5dPiozVbvGOWoDvHcxWqMCF02JAIMj15/drnuP1X1aoC7aQSPq2PhvuMFvxanlW7qoTJYAaeYPNovaZ57+WBjrFuyEPtmC4YgGOOHZNaCCmk25c/s/pgXiGd7vW2kMIgoDuQQPFAMC8ecY04rxJ6elUpxr1fSANgDyB64iynEWrhqYo01UKshmJmdtgL2wN70J9NTgjeM6lQae/Eg/t5xVLiitxpjWYsRBsnmMejtKxJFRGECQKZG15ktH2Y9znCCumKVPefAhMRyM8sCnJSSCoQjkFKm/XSR0wmfxIO7fyxFfUZDgQjJcZRZmlUY6iV8SmAY/S3k74e5PNCqquoIDrMGJ+y04rP9mgk+O4i2oyJuPpSJib4j01NQSk1QhUI/Jz1tN774tHvrGXGQPA3mluYbGWrO5hUvPiOwFyfKOeIsoTLtU8LNFjyAFhPXnhdwNGp6zVRwWbws4JaIFr33nDdc1v4X/wDqcPLaGwTt8RhEZhqIkhrKRa/WAT/vhTSyv5YIWmmo1BTaNwAZ8zg3N8U7qmz6HIEco3IH0vXCJeNy7M6OJIEDRaDA3M7kbdcYvvrUgZ3mLAMgNKz8tRHzVQCCBVpC36uYxaewyTwzI/8ARGKp8s6AZRY/O0p9dOY3xbOwlVU4ZkyzquqioGpgOthOOnUcrLbmb8R4c5dimXp1DAIZmEyAoFjsJEbj2ZviJeHMWXvMpRA29pSdNpiQJ9PwXHEMnTNRKlRwjCI8emQpLRE3Ekz5GMB/2bltGg1ARqLXqSSSApJO+w2xvEkFOQqEhTlqLjZW1CyzGxkxEkgc4HORlXIVdX+EpNsAS42AMcpsOQ88FNwzKkIO8EJIX8pEAkEi24kfaceHheV37yTIN6zHb1PPn1xMSQX+z6pWBlqIKxCWIMkFhyiwF45c8bHhztIOUpbEbqdh4fPeB/vad+FZYwTU8QUDV3pkxFze5MSffhnQzlNFCiqhAESWk26nmfPFSRGOFuohcrThrsCw3tF+g8Q2sIjoGmSpOU8aCmdtIMwBtcW2wfRzauYV0Y9ARPwnED8ZogkGtRBFiNY/jjQUngSiQOYHxinGWzP/AEKn+h8fPvyd/wDMct+v/wCLY+guK5ynUyuZ0VEc9xVJ0sD9BuQ5Y+fvk7/5jlv1/wDxbEcYGDKU53n0xoXnqJ/WP7jjMSoBG/24zCmoeYXEC4YoCb85P4+HxwTVzQSBvhRlM1oJtaNv64lz/EGNFzTLB/DsNRALCYEGbTywutw0fIg1YATyk85hD+i5PvgD7cMoNsU5c7WDajUqgnwg91ymY/4e+LJkM8woU2qzrIvIgzPMW/dgXS9QtmRgj8xiUr5Jh8xjKllJPIEn3DC6rxX6ot5/0wFm+LTFJnRQ5gyQPDN7nDLXKJGsUCMuG0vyMmQXlj/m/pGK3Vy1Kk7Iz1xp8Mikp2tAjcAFT/mHQ4sIz3e+CgQQti8yo9I9o+WCaGUCbFmJF2LSf4DA2pqtwHXOJAAcYlayPEe4DrJu0kmkTsIiFaZ8PT0JF8a1AhhyGdtWxogqJk7O08iYibek21mIHp54VUVKlWkwzEX+rt/HEZK0wgG358TXpgLmDJ2bHPuxIE6UBNhyJ2PmMQPwOnl0BLaypvrIBZQT4RtJAMzvc+mHeXaCVmdJgT0Nx/DAHHeGGtoI0eEMDqn6UbQDeAcYdQtZKLv4mbKQM4EgfLZYsSTTZSJW4JEi3O14wVwpKfi0IqFunMch7sIM1wN0YKwp+KCDed1MWAvb7cNsvU0P0v8A7/xwCpm3LpiDRsNxHS8sL+I5aWDhWMLB0g3vtsRI3uR5YYqg9cQV8vqNmIMRaLXmQYkb3jeB0w9tpGqMOuqIaNBFapUFNw9TTr6nT4QNJPLqLbdbOOEZfuwxKkFjzA25RgWtRoh0Hek6pkl1tH4iDtGCsrmVVyhfUCAVZmmSZEA7fA4gK55gFAByYeB+On9ceLcmPL7Mbr5Tjyl+840dyBGIl7W57uqBGguXIUKCQeRkRe0DEb8GpLo1K5lRI1sTqEHlvjTOZn5xn0pCClAan2ILHb0IMDlzwVxviHdNRACyz/SMbRMWgmCbT+/Ct6qQXI4xiZqUO5zxKJ8tFZXyilfz1KfXTmMb9mO0VKnk8rFXJlhQRGStVCldJYmNzebqegwH8rn+Dt+fp/6K+OQ46NJ9gMonVvPpfgfbbJ5ddLZmg50qNXfUwfCIjfbnHmcNP7zcl+fpftqf82PlTGYLJPqv+83Jfn6X7an/ADYz+83Jfn6X7an/ADY+VMZiST6r/vOyX5+l+2p/zYz+87Jfn6X7an/Nj5UxmKkn05xbt5kqyhRmKCkT4jWpyJBFobzxzcOV8IzWRYDYmuot6cscrxmGKeoarOmBspWzmday+aVRVepm8rAoVVVErKxYtTZQPt8yTGKH8nwP9oZaLHVaRN9LYQ4sPyf/APMct+uf9LYxba1py01XWKxgT6QOTY7G2MxL3rC2k+64+M4zCWkeIeIUqAwRUVfIgENqgCQYO/8AuN8Sglb94qxO6xFz0iQIiQNwcag7mBsBdQee2239MeTeYEnnpH8MKrYo2xFcgQovq/4rpogkgoVmL2PkL2IIv6AfOUyhXxFkayk3joJ5/jpiDMZ5KXiqhSCYgqDPlfcxhdmeL180QtGmKNFdLKzi53iBt52xbsrL8yMwI+YwrZtEjUwEkACeZ2t7sCnINXqiIAKlfECdpNoPpjWhwVA2up+Ue0s3lsY2nb4DDvhg/KT0X78Ksgswp4Mqtdbb8SXg/DzQVgWVtTlpAMXCjn6YZlfhjWY9N/4jGx/H8cdFFCKFHAjQAAwJFUp6gR1BGAMzWmkggX/db78MDheMt49iQHM+ntD78Ds527zTboRCKNPS8G/gH2EjGlTMeMcwN/3fx+GNc7nAjsSD/wAMEQs7sREC5MyT0BGB6WbRTdKx6nu9j1ibz9nPG0rOd+JbEQjiSlr94oFiupdtMGZBB+tt5eeA6ram1Flje9M+XMEDbzi/uDXK5sVASAywY8Qg7Am3vjlhcyNTfWWY09Wk3Nuh/ccVawXkQDDvCclqYA6wygRp0xf136eW+DSOm2B0oRcMwPQmR8MaZzNNTWwBYnSsdT5Hp78QEadWJvOBvK3S7PvqKgUjoAkyYPOPZmeeHL8GIyXc+FnCgWP6QNiR0nBeWQIukTJ3JNyTzIO98evl6pYlapUEezpBgxHPzE288KUdNUCcdxMCoAbyt/2BUH/tDfbvB12F7jDjhVbu6S0ako4BF46kiDcHfBFTK1fEe/HQDuhA2uRzO/8AtiTMZdu7bXVkiWBFNLeFpABtvpN7+HfBKukWliVb+JzJoxuIv7M8K7qmWZy7VDqLEXvyPXmffjztMVBy7OSAlW20XteTb3A4LoLVWmjB1qAifENJgkkAG8QDHuxlWkmZQ06ieIEMVbkeTeYxuxcpoEJSyqQDOZ/K7RAysx4u+pLPkFzBj445Hjunys8PNbIMwHipMjMB0TUpPoA4PpjheG6fsEorp2mYzGYzBZUzEmXoa2gmAAWJibKCbCRJt1xHg7IMJ9oK1x4oggiCL2NuRxJIPXyqhVdGJBJXxLpIICnkSCIbEJw1zhAA1MhiSFQKLmJPhtyFz0wrJxJJ5jMZjMSSZiw9gFB4jlgfr/cCR9oGK9i2/JrllGcWtUtTo3J82lVHw1t6KcUTgST6TDYzFSHbF/8A4lXc7Gef6uMwp6yeZWsSfl7/AMffhbns24fSjAQs3EyZMD4YzGY4/UuyVMy8xY8gQjhdHvA7VIcrU0iRYQFIttvg/NU4I6kT/D7MZjMP179MrHkgTeAEkOGHBx7R8wPx8cZjMVX94hKO/wCX95mczbCVIgEWvf1n92IKuaZtiQABYHHuMwXJLYmGY5jDLVtSg/H1xrlll39R92PcZjYOdMaQ+wyLOVLTJ3t7mUE+pNvTBbVSLyfjjMZiMxBbHiaAyom4pE3b4ThL2jzboqqpUBtQMrOwEAdLnfGYzAOrJr6dnXnHMDZxEycbroI1r4eRQT9HnPn9mLKg1VmPKkNK/rNcn4Wx5jMI/TLXtU6zncf0gU5xPcxRqSY0MGuNc2FrWEQPOThdWy1Rfa0zpNwTAIECQfPTsOvQT5jMdpuDCvxD8nSqBYYJET4ZkyBvNt5xrxDNFkCXDOwT+P2YzGYBcdIBHfaWfsMN7shdKQDACkiYj13tOBKmWq1HBekiqGsy1CGVfpbb8yBjMZhoAEYMsgcQXO8Ncv8AlFpww0zLEmQBBBsRuCOY+OOQ8c+TBmrP8zYHxH8mxgrBI8LGzLa0kEee+MxmAvYUsCrwZl/bjHeLh8k3ET/7K/taf82Pf7o+JfmB+1p/zY9xmG8y55/dHxL8wP2tP+bGf3R8S/MD9rT/AJse4zEzJPP7o+JfmF/a0/5sZ/dHxH8wP2tP+bGYzEkmf3R8R/MD9rT/AJsZ/dHxL8wP2tP+bGYzEkhXD/kbzzuBUCUgeZcMfcFN/iMdQ7N9mcvlR82phWqJ42ZlkgkAahaCxEDyEAY8xmFb2OVXyYWsA5J7CXChlgqgffjMZjMXpA2xMFzP/9k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58" name="Picture 2" descr="http://blogs.esri.com/Support/photos/agol/images/2955/original.aspx">
            <a:hlinkClick r:id="rId3" tooltip="View applica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21498"/>
            <a:ext cx="4191001" cy="293802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00600" y="5861234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E.g. Real-time reporting of Egyptian unrest using social media and GIS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49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577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Video: Episode 2 (3 Case Studies)</a:t>
            </a:r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76400"/>
            <a:ext cx="6238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8400" y="6153090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http://geospatialrevolution.psu.edu/episode2</a:t>
            </a:r>
          </a:p>
        </p:txBody>
      </p:sp>
    </p:spTree>
    <p:extLst>
      <p:ext uri="{BB962C8B-B14F-4D97-AF65-F5344CB8AC3E}">
        <p14:creationId xmlns:p14="http://schemas.microsoft.com/office/powerpoint/2010/main" val="15640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ArcGIS</a:t>
            </a:r>
            <a:r>
              <a:rPr lang="en-US" dirty="0" smtClean="0"/>
              <a:t> Framework - (ESRI)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1772"/>
            <a:ext cx="9144000" cy="5172075"/>
          </a:xfrm>
        </p:spPr>
        <p:txBody>
          <a:bodyPr/>
          <a:lstStyle/>
          <a:p>
            <a:pPr algn="ctr">
              <a:buNone/>
            </a:pPr>
            <a:endParaRPr lang="en-US" sz="36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NANDHINI\WORKSHOP\GIS\GISframe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599" y="1143000"/>
            <a:ext cx="5334001" cy="547091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2209800" y="1371600"/>
            <a:ext cx="1676400" cy="1752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62400" y="1371600"/>
            <a:ext cx="1676400" cy="1752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00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GIS Client/Server Applications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99364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GIS Extensions</a:t>
            </a:r>
            <a:endParaRPr lang="en-US" sz="20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905000" y="1905000"/>
            <a:ext cx="381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2133600" y="4267200"/>
            <a:ext cx="5257800" cy="22098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57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GIS </a:t>
            </a:r>
          </a:p>
          <a:p>
            <a:r>
              <a:rPr lang="en-US" sz="2000" dirty="0" smtClean="0">
                <a:latin typeface="+mn-lt"/>
              </a:rPr>
              <a:t>Database</a:t>
            </a:r>
            <a:endParaRPr lang="en-US" sz="2000" dirty="0">
              <a:latin typeface="+mn-lt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715000" y="1524000"/>
            <a:ext cx="1828800" cy="24384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21336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GIS </a:t>
            </a:r>
          </a:p>
          <a:p>
            <a:r>
              <a:rPr lang="en-US" sz="2000" dirty="0" smtClean="0">
                <a:latin typeface="+mn-lt"/>
              </a:rPr>
              <a:t>On the Web</a:t>
            </a:r>
            <a:endParaRPr lang="en-US" sz="2000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7467600" y="2286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905000" y="48006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435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(ESRI)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1772"/>
            <a:ext cx="9144000" cy="5172075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en-US" sz="3000" dirty="0" err="1" smtClean="0"/>
              <a:t>ArcView</a:t>
            </a:r>
            <a:r>
              <a:rPr lang="en-US" sz="3000" dirty="0" smtClean="0"/>
              <a:t> / </a:t>
            </a:r>
            <a:r>
              <a:rPr lang="en-US" sz="3000" dirty="0" err="1" smtClean="0"/>
              <a:t>ArcEditor</a:t>
            </a:r>
            <a:r>
              <a:rPr lang="en-US" sz="3000" dirty="0" smtClean="0"/>
              <a:t>/ </a:t>
            </a:r>
            <a:r>
              <a:rPr lang="en-US" sz="3000" dirty="0" err="1" smtClean="0"/>
              <a:t>ArcInfo</a:t>
            </a:r>
            <a:r>
              <a:rPr lang="en-US" sz="3000" dirty="0" smtClean="0"/>
              <a:t> Help</a:t>
            </a:r>
          </a:p>
          <a:p>
            <a:pPr algn="ctr">
              <a:buNone/>
            </a:pPr>
            <a:endParaRPr lang="en-US" sz="36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6438900" cy="480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81200"/>
            <a:ext cx="2085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438400"/>
            <a:ext cx="21526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457200" y="2470299"/>
            <a:ext cx="35052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295400" y="2438400"/>
            <a:ext cx="5257800" cy="2971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24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(ESRI)…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79372"/>
            <a:ext cx="8915400" cy="5550028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ArcGIS</a:t>
            </a:r>
            <a:r>
              <a:rPr lang="en-US" sz="2800" dirty="0" smtClean="0"/>
              <a:t> Training (free) – Sort by Price. Pick </a:t>
            </a:r>
            <a:r>
              <a:rPr lang="en-US" sz="2800" dirty="0" err="1" smtClean="0"/>
              <a:t>ver</a:t>
            </a:r>
            <a:r>
              <a:rPr lang="en-US" sz="2800" dirty="0" smtClean="0"/>
              <a:t> 10.</a:t>
            </a:r>
          </a:p>
          <a:p>
            <a:pPr algn="ctr">
              <a:buNone/>
            </a:pPr>
            <a:endParaRPr lang="en-US" sz="36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99" y="1676400"/>
            <a:ext cx="709293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6352401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http://training.esri.com/gateway/index.cfm?fa=search.results&amp;searchterm=&amp;search=Search&amp;OrderBy=price </a:t>
            </a:r>
            <a:r>
              <a:rPr lang="en-US" sz="1200" dirty="0" err="1" smtClean="0"/>
              <a:t>asc&amp;ArcGISVersion</a:t>
            </a:r>
            <a:r>
              <a:rPr lang="en-US" sz="1200" dirty="0" smtClean="0"/>
              <a:t>=10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5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(ESRI)…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1772"/>
            <a:ext cx="9144000" cy="51720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Arc Magazines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0831"/>
            <a:ext cx="6391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5486400"/>
            <a:ext cx="434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>
                <a:latin typeface="+mn-lt"/>
              </a:rPr>
              <a:t>ArcNews</a:t>
            </a:r>
            <a:r>
              <a:rPr lang="en-US" sz="1400" dirty="0" smtClean="0">
                <a:latin typeface="+mn-lt"/>
              </a:rPr>
              <a:t>:</a:t>
            </a:r>
          </a:p>
          <a:p>
            <a:pPr algn="l"/>
            <a:r>
              <a:rPr lang="en-US" sz="1400" dirty="0" smtClean="0">
                <a:latin typeface="+mn-lt"/>
              </a:rPr>
              <a:t>http://www.esri.com/news/arcnews/arcnews.html</a:t>
            </a:r>
          </a:p>
          <a:p>
            <a:pPr algn="l"/>
            <a:endParaRPr lang="en-US" sz="200" dirty="0" smtClean="0">
              <a:latin typeface="+mn-lt"/>
            </a:endParaRPr>
          </a:p>
          <a:p>
            <a:pPr algn="l">
              <a:spcBef>
                <a:spcPts val="1200"/>
              </a:spcBef>
            </a:pPr>
            <a:r>
              <a:rPr lang="en-US" sz="1400" dirty="0" err="1" smtClean="0">
                <a:latin typeface="+mn-lt"/>
              </a:rPr>
              <a:t>ArcUser</a:t>
            </a:r>
            <a:r>
              <a:rPr lang="en-US" sz="1400" dirty="0" smtClean="0">
                <a:latin typeface="+mn-lt"/>
              </a:rPr>
              <a:t>:</a:t>
            </a:r>
          </a:p>
          <a:p>
            <a:pPr algn="l"/>
            <a:r>
              <a:rPr lang="en-US" sz="1400" dirty="0" smtClean="0">
                <a:latin typeface="+mn-lt"/>
              </a:rPr>
              <a:t>http://www.esri.com/news/arcuser/index.html</a:t>
            </a:r>
          </a:p>
          <a:p>
            <a:pPr algn="l"/>
            <a:endParaRPr lang="en-US" sz="20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5465802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" dirty="0" smtClean="0">
              <a:latin typeface="+mn-lt"/>
            </a:endParaRPr>
          </a:p>
          <a:p>
            <a:pPr algn="l"/>
            <a:r>
              <a:rPr lang="en-US" sz="1400" dirty="0" err="1" smtClean="0">
                <a:latin typeface="+mn-lt"/>
              </a:rPr>
              <a:t>ArcWatch</a:t>
            </a:r>
            <a:r>
              <a:rPr lang="en-US" sz="1400" dirty="0" smtClean="0">
                <a:latin typeface="+mn-lt"/>
              </a:rPr>
              <a:t>:</a:t>
            </a:r>
          </a:p>
          <a:p>
            <a:pPr algn="l"/>
            <a:r>
              <a:rPr lang="en-US" sz="1400" dirty="0" smtClean="0">
                <a:latin typeface="+mn-lt"/>
              </a:rPr>
              <a:t>http://www.esri.com/news/arcwatch/index.html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2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– Careers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79372"/>
            <a:ext cx="8915400" cy="5550028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endParaRPr lang="en-US" sz="36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919538" cy="505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67200" y="1524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http://gis.depaul.edu/geography/Careers_in_GIS.pdf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Other Links:</a:t>
            </a:r>
          </a:p>
          <a:p>
            <a:pPr algn="l"/>
            <a:r>
              <a:rPr lang="en-US" sz="1400" dirty="0" smtClean="0"/>
              <a:t>  http://gis.depaul.edu/geography/</a:t>
            </a:r>
          </a:p>
          <a:p>
            <a:pPr algn="l"/>
            <a:r>
              <a:rPr lang="en-US" sz="1400" dirty="0" smtClean="0"/>
              <a:t>  * From this link, select to Careers menu link to see the list</a:t>
            </a:r>
          </a:p>
          <a:p>
            <a:pPr algn="l"/>
            <a:r>
              <a:rPr lang="en-US" sz="1400" dirty="0" smtClean="0"/>
              <a:t>     of sites that includes GIS jobs for public sector. For </a:t>
            </a:r>
          </a:p>
          <a:p>
            <a:pPr algn="l"/>
            <a:r>
              <a:rPr lang="en-US" sz="1400" dirty="0" smtClean="0"/>
              <a:t>     Private sector jobs, you will have to search on sites like</a:t>
            </a:r>
          </a:p>
          <a:p>
            <a:pPr algn="l"/>
            <a:r>
              <a:rPr lang="en-US" sz="1400" dirty="0" smtClean="0"/>
              <a:t>     monster, </a:t>
            </a:r>
            <a:r>
              <a:rPr lang="en-US" sz="1400" dirty="0" err="1" smtClean="0"/>
              <a:t>careerbuilder</a:t>
            </a:r>
            <a:r>
              <a:rPr lang="en-US" sz="1400" dirty="0" smtClean="0"/>
              <a:t> etc.</a:t>
            </a:r>
          </a:p>
          <a:p>
            <a:pPr algn="l"/>
            <a:r>
              <a:rPr lang="en-US" sz="1400" dirty="0" smtClean="0"/>
              <a:t>     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53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1772"/>
            <a:ext cx="9144000" cy="5321428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n-US" sz="2800" dirty="0" smtClean="0"/>
              <a:t>2-Month Evaluation Version: </a:t>
            </a:r>
          </a:p>
          <a:p>
            <a:pPr>
              <a:spcAft>
                <a:spcPts val="0"/>
              </a:spcAft>
              <a:buNone/>
            </a:pPr>
            <a:r>
              <a:rPr lang="en-US" sz="2800" dirty="0" smtClean="0"/>
              <a:t>     </a:t>
            </a:r>
            <a:r>
              <a:rPr lang="en-US" dirty="0" err="1" smtClean="0"/>
              <a:t>ArcEditor</a:t>
            </a:r>
            <a:r>
              <a:rPr lang="en-US" dirty="0" smtClean="0"/>
              <a:t> with extensions (Free)</a:t>
            </a:r>
          </a:p>
          <a:p>
            <a:pPr>
              <a:spcAft>
                <a:spcPts val="1200"/>
              </a:spcAft>
              <a:buNone/>
            </a:pPr>
            <a:r>
              <a:rPr lang="en-US" sz="2000" u="sng" dirty="0" smtClean="0"/>
              <a:t>http://www.esri.com/software/arcgis/extensions/spatialanalyst/evaluate.html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Purchase Software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ArcInfo</a:t>
            </a:r>
            <a:r>
              <a:rPr lang="en-US" dirty="0" smtClean="0"/>
              <a:t> (incl. Extensions) – 1 year ($100)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ArcView</a:t>
            </a:r>
            <a:r>
              <a:rPr lang="en-US" dirty="0" smtClean="0"/>
              <a:t>   – Permanent license – $1,500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ArcEditor</a:t>
            </a:r>
            <a:r>
              <a:rPr lang="en-US" dirty="0" smtClean="0"/>
              <a:t> – Permanent license – $7,000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ArcInfo</a:t>
            </a:r>
            <a:r>
              <a:rPr lang="en-US" dirty="0" smtClean="0"/>
              <a:t>     – Permanent license – $14,000</a:t>
            </a:r>
          </a:p>
          <a:p>
            <a:pPr lvl="1">
              <a:buNone/>
            </a:pPr>
            <a:endParaRPr lang="en-US" sz="800" i="1" dirty="0" smtClean="0"/>
          </a:p>
          <a:p>
            <a:pPr lvl="1">
              <a:buNone/>
            </a:pPr>
            <a:r>
              <a:rPr lang="en-US" sz="2400" i="1" dirty="0" smtClean="0"/>
              <a:t> Phone: 1-800-447-9778 (ask for pre-sales) </a:t>
            </a:r>
          </a:p>
          <a:p>
            <a:pPr lvl="1">
              <a:buNone/>
            </a:pPr>
            <a:endParaRPr lang="en-US" sz="500" i="1" dirty="0" smtClean="0"/>
          </a:p>
          <a:p>
            <a:pPr lvl="1">
              <a:buNone/>
            </a:pPr>
            <a:r>
              <a:rPr lang="en-US" sz="2400" i="1" dirty="0" smtClean="0"/>
              <a:t> * </a:t>
            </a:r>
            <a:r>
              <a:rPr lang="en-US" i="1" dirty="0" smtClean="0"/>
              <a:t>You have to send a screen sot of your class schedule, contact information, University name etc.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67344" y="482025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*  Will work only on Windows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9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1772"/>
            <a:ext cx="9144000" cy="53976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GIS Certification – Courses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GEO 241 – GIS I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GEO 242 – GIS II     (Prerequisite GEO 241)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GEO 344 – GIS III   (Prerequisite GEO 242) – Offered only in Spring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GEO 243 – Remote Sensing I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GEO 391 – Research Techniques</a:t>
            </a:r>
          </a:p>
          <a:p>
            <a:r>
              <a:rPr lang="en-US" sz="2800" dirty="0" smtClean="0"/>
              <a:t>Declaring GIS Certification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/>
              <a:t>      http://las.depaul.edu/geography/Programs/CertificateInGIS/index.asp </a:t>
            </a:r>
          </a:p>
          <a:p>
            <a:r>
              <a:rPr lang="en-US" dirty="0" smtClean="0"/>
              <a:t>If you have questions about GIS Certification email Prof. Hwang (shwang9@depaul.edu ) or  the Dept. Chair Prof. Euan Hague ( ehague@depau.edu ) 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Developments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91440" y="1143000"/>
            <a:ext cx="8839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dirty="0" smtClean="0">
                <a:latin typeface="+mn-lt"/>
                <a:sym typeface="Wingdings" pitchFamily="2" charset="2"/>
              </a:rPr>
              <a:t>Recent developments are mainly due to</a:t>
            </a:r>
          </a:p>
          <a:p>
            <a:pPr algn="l"/>
            <a:endParaRPr lang="en-US" sz="1500" dirty="0" smtClean="0">
              <a:latin typeface="+mn-lt"/>
              <a:sym typeface="Wingdings" pitchFamily="2" charset="2"/>
            </a:endParaRPr>
          </a:p>
          <a:p>
            <a:pPr marL="457200" indent="-457200" algn="l">
              <a:buAutoNum type="arabicPeriod"/>
            </a:pPr>
            <a:r>
              <a:rPr lang="en-US" dirty="0" smtClean="0">
                <a:latin typeface="+mn-lt"/>
                <a:sym typeface="Wingdings" pitchFamily="2" charset="2"/>
              </a:rPr>
              <a:t>GIS Awareness and Use by </a:t>
            </a:r>
          </a:p>
          <a:p>
            <a:pPr marL="457200" indent="-457200" algn="l"/>
            <a:endParaRPr lang="en-US" sz="1500" dirty="0" smtClean="0">
              <a:latin typeface="+mn-lt"/>
              <a:sym typeface="Wingdings" pitchFamily="2" charset="2"/>
            </a:endParaRPr>
          </a:p>
          <a:p>
            <a:pPr marL="457200" indent="-457200" algn="l">
              <a:buAutoNum type="alphaLcParenBoth"/>
            </a:pPr>
            <a:r>
              <a:rPr lang="en-US" dirty="0" smtClean="0">
                <a:latin typeface="+mn-lt"/>
                <a:sym typeface="Wingdings" pitchFamily="2" charset="2"/>
              </a:rPr>
              <a:t>General Public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 Moved from looking at traditional road maps to MapQuest to GPS</a:t>
            </a:r>
          </a:p>
          <a:p>
            <a:pPr lvl="1" algn="l"/>
            <a:r>
              <a:rPr lang="en-US" sz="2000" dirty="0" smtClean="0">
                <a:latin typeface="+mn-lt"/>
                <a:sym typeface="Wingdings" pitchFamily="2" charset="2"/>
              </a:rPr>
              <a:t>  devices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 Taking Polaroid photos to digital images which are </a:t>
            </a:r>
            <a:r>
              <a:rPr lang="en-US" sz="2000" dirty="0" err="1" smtClean="0">
                <a:latin typeface="+mn-lt"/>
                <a:sym typeface="Wingdings" pitchFamily="2" charset="2"/>
              </a:rPr>
              <a:t>geotagged</a:t>
            </a:r>
            <a:endParaRPr lang="en-US" sz="2000" dirty="0" smtClean="0">
              <a:latin typeface="+mn-lt"/>
              <a:sym typeface="Wingdings" pitchFamily="2" charset="2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 Finding places on Atlas to using Google Earth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 Finding information about their neighborhood, election results, etc.</a:t>
            </a:r>
          </a:p>
          <a:p>
            <a:pPr lvl="1" algn="l"/>
            <a:endParaRPr lang="en-US" sz="1600" dirty="0" smtClean="0">
              <a:latin typeface="+mn-lt"/>
              <a:sym typeface="Wingdings" pitchFamily="2" charset="2"/>
            </a:endParaRPr>
          </a:p>
          <a:p>
            <a:pPr algn="l"/>
            <a:r>
              <a:rPr lang="en-US" dirty="0" smtClean="0">
                <a:latin typeface="+mn-lt"/>
                <a:sym typeface="Wingdings" pitchFamily="2" charset="2"/>
              </a:rPr>
              <a:t>(b) Organizations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sym typeface="Wingdings" pitchFamily="2" charset="2"/>
              </a:rPr>
              <a:t> </a:t>
            </a:r>
            <a:r>
              <a:rPr lang="en-US" sz="2000" dirty="0" smtClean="0">
                <a:latin typeface="+mn-lt"/>
                <a:sym typeface="Wingdings" pitchFamily="2" charset="2"/>
              </a:rPr>
              <a:t>For wide range of applications to provide better, faster services to </a:t>
            </a:r>
          </a:p>
          <a:p>
            <a:pPr lvl="1" algn="l"/>
            <a:r>
              <a:rPr lang="en-US" sz="2000" dirty="0" smtClean="0">
                <a:latin typeface="+mn-lt"/>
                <a:sym typeface="Wingdings" pitchFamily="2" charset="2"/>
              </a:rPr>
              <a:t>  clients (e.g. Restaurant locations, traffic flow, disaster area)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 Reduce costs, increase profit margins (e.g. Fleet management, </a:t>
            </a:r>
          </a:p>
          <a:p>
            <a:pPr lvl="1" algn="l"/>
            <a:r>
              <a:rPr lang="en-US" sz="2000" dirty="0" smtClean="0">
                <a:latin typeface="+mn-lt"/>
                <a:sym typeface="Wingdings" pitchFamily="2" charset="2"/>
              </a:rPr>
              <a:t>   effective delivery routes)</a:t>
            </a:r>
          </a:p>
          <a:p>
            <a:pPr algn="l"/>
            <a:endParaRPr lang="en-US" sz="1600" dirty="0" smtClean="0"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871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Certification -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57325"/>
            <a:ext cx="9144000" cy="51720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1. When do you declare the GIS Certificate Program? Could it be done after taking 2-3 courses? 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  <a:p>
            <a:pPr>
              <a:buNone/>
            </a:pPr>
            <a:r>
              <a:rPr lang="en-US" sz="2800" dirty="0" smtClean="0"/>
              <a:t>2. Can you declare it after taking all 5 courses (GEO241, 242, 243, 344 &amp; 391)? 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  <a:p>
            <a:pPr>
              <a:buNone/>
            </a:pPr>
            <a:r>
              <a:rPr lang="en-US" sz="2800" dirty="0" smtClean="0"/>
              <a:t>3. Could you substitute any research methods class for the GEO391?  </a:t>
            </a:r>
            <a:r>
              <a:rPr lang="en-US" sz="2800" dirty="0" smtClean="0">
                <a:solidFill>
                  <a:srgbClr val="FF0000"/>
                </a:solidFill>
              </a:rPr>
              <a:t>NO</a:t>
            </a:r>
          </a:p>
          <a:p>
            <a:pPr>
              <a:buNone/>
            </a:pPr>
            <a:r>
              <a:rPr lang="en-US" sz="2800" dirty="0" smtClean="0"/>
              <a:t>4. Submitting the declaration form (</a:t>
            </a:r>
            <a:r>
              <a:rPr lang="en-US" sz="2800" u="sng" dirty="0" smtClean="0">
                <a:hlinkClick r:id="rId3"/>
              </a:rPr>
              <a:t>http://condor.depaul.edu/~lasugrad/forms/majorform.html</a:t>
            </a:r>
            <a:r>
              <a:rPr lang="en-US" sz="2800" dirty="0" smtClean="0"/>
              <a:t>) will be sufficient or do you have to do anything else? </a:t>
            </a:r>
            <a:r>
              <a:rPr lang="en-US" sz="2800" dirty="0" smtClean="0">
                <a:solidFill>
                  <a:srgbClr val="FF0000"/>
                </a:solidFill>
              </a:rPr>
              <a:t>NO, JUST THE FORM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– (Week 10) IMPORTANT!!!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172075"/>
          </a:xfrm>
        </p:spPr>
        <p:txBody>
          <a:bodyPr/>
          <a:lstStyle/>
          <a:p>
            <a:pPr>
              <a:buNone/>
            </a:pPr>
            <a:endParaRPr lang="en-US" sz="1100" dirty="0" smtClean="0"/>
          </a:p>
          <a:p>
            <a:r>
              <a:rPr lang="en-US" sz="3000" dirty="0" smtClean="0"/>
              <a:t>Final Exam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    - Theory &amp; Practical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    - Whatever we have covered so far from day 1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    - Open book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   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/>
          </a:p>
          <a:p>
            <a:r>
              <a:rPr lang="en-US" sz="3200" dirty="0"/>
              <a:t>Final Paper due </a:t>
            </a:r>
            <a:r>
              <a:rPr lang="en-US" sz="3200" dirty="0" smtClean="0"/>
              <a:t>November </a:t>
            </a:r>
            <a:r>
              <a:rPr lang="en-US" sz="3200" dirty="0"/>
              <a:t>15 at 12 </a:t>
            </a:r>
            <a:r>
              <a:rPr lang="en-US" sz="3200" dirty="0" smtClean="0"/>
              <a:t>midnight</a:t>
            </a:r>
            <a:endParaRPr lang="en-US" sz="3200" dirty="0"/>
          </a:p>
          <a:p>
            <a:pPr>
              <a:buNone/>
            </a:pPr>
            <a:endParaRPr lang="en-US" sz="2600" dirty="0" smtClean="0"/>
          </a:p>
          <a:p>
            <a:pPr algn="ctr">
              <a:buNone/>
            </a:pPr>
            <a:endParaRPr lang="en-US" sz="36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Developments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2482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91440" y="1143000"/>
            <a:ext cx="90525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dirty="0" smtClean="0">
                <a:latin typeface="+mn-lt"/>
                <a:sym typeface="Wingdings" pitchFamily="2" charset="2"/>
              </a:rPr>
              <a:t>Recent developments are mainly due to</a:t>
            </a:r>
          </a:p>
          <a:p>
            <a:pPr algn="l"/>
            <a:endParaRPr lang="en-US" sz="400" dirty="0" smtClean="0">
              <a:latin typeface="+mn-lt"/>
              <a:sym typeface="Wingdings" pitchFamily="2" charset="2"/>
            </a:endParaRPr>
          </a:p>
          <a:p>
            <a:pPr algn="l"/>
            <a:endParaRPr lang="en-US" sz="1600" dirty="0" smtClean="0">
              <a:latin typeface="+mn-lt"/>
              <a:sym typeface="Wingdings" pitchFamily="2" charset="2"/>
            </a:endParaRPr>
          </a:p>
          <a:p>
            <a:pPr algn="l"/>
            <a:r>
              <a:rPr lang="en-US" sz="2600" dirty="0" smtClean="0">
                <a:latin typeface="+mn-lt"/>
                <a:sym typeface="Wingdings" pitchFamily="2" charset="2"/>
              </a:rPr>
              <a:t>2. New Technologies</a:t>
            </a:r>
          </a:p>
          <a:p>
            <a:pPr algn="l"/>
            <a:endParaRPr lang="en-US" sz="1600" dirty="0" smtClean="0">
              <a:latin typeface="+mn-lt"/>
              <a:sym typeface="Wingdings" pitchFamily="2" charset="2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sym typeface="Wingdings" pitchFamily="2" charset="2"/>
              </a:rPr>
              <a:t> Software, hardware, devices/accessories (e.g. GIS, GPS, PDAs)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sym typeface="Wingdings" pitchFamily="2" charset="2"/>
              </a:rPr>
              <a:t> Applications/programs (e.g. Web-based mapping, Google Earth)</a:t>
            </a:r>
          </a:p>
          <a:p>
            <a:pPr lvl="1" algn="l">
              <a:buFont typeface="Arial" charset="0"/>
              <a:buChar char="•"/>
            </a:pPr>
            <a:r>
              <a:rPr lang="en-US" sz="2200" dirty="0" smtClean="0">
                <a:latin typeface="+mn-lt"/>
                <a:sym typeface="Wingdings" pitchFamily="2" charset="2"/>
              </a:rPr>
              <a:t> Methods (e.g. Real-time data gathering and dissemination)</a:t>
            </a:r>
          </a:p>
          <a:p>
            <a:pPr algn="l">
              <a:buFont typeface="Arial" charset="0"/>
              <a:buChar char="•"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0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7910513" cy="863600"/>
          </a:xfrm>
        </p:spPr>
        <p:txBody>
          <a:bodyPr/>
          <a:lstStyle/>
          <a:p>
            <a:r>
              <a:rPr lang="en-US" dirty="0" smtClean="0"/>
              <a:t>New Developments in GIS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b="1" dirty="0" smtClean="0"/>
              <a:t>Location based service (LBS)</a:t>
            </a:r>
          </a:p>
          <a:p>
            <a:pPr marL="857250" lvl="1" indent="-457200"/>
            <a:r>
              <a:rPr lang="en-US" sz="2400" dirty="0" smtClean="0"/>
              <a:t>Information gathering:</a:t>
            </a:r>
          </a:p>
          <a:p>
            <a:pPr marL="857250" lvl="1" indent="-457200">
              <a:buNone/>
            </a:pPr>
            <a:r>
              <a:rPr lang="en-US" sz="2400" dirty="0" smtClean="0"/>
              <a:t>      Then – Information was gathered using field survey</a:t>
            </a:r>
          </a:p>
          <a:p>
            <a:pPr marL="857250" lvl="1" indent="-457200">
              <a:buNone/>
            </a:pPr>
            <a:r>
              <a:rPr lang="en-US" sz="2400" dirty="0" smtClean="0"/>
              <a:t>      Now – information is gathered using sophisticated handheld  wireless devices, GPS devices with GNSS technology</a:t>
            </a:r>
          </a:p>
          <a:p>
            <a:pPr marL="857250" lvl="1" indent="-457200">
              <a:buNone/>
            </a:pPr>
            <a:endParaRPr lang="en-US" sz="1200" dirty="0" smtClean="0"/>
          </a:p>
          <a:p>
            <a:pPr marL="857250" lvl="1" indent="-457200"/>
            <a:r>
              <a:rPr lang="en-US" sz="2400" dirty="0" smtClean="0"/>
              <a:t>Uses: Real-time data, photos and videos on</a:t>
            </a:r>
          </a:p>
          <a:p>
            <a:pPr marL="1257300" lvl="2" indent="-457200"/>
            <a:r>
              <a:rPr lang="en-US" sz="2200" dirty="0" smtClean="0"/>
              <a:t>Traffic:  events (accidents), congestion, travel times</a:t>
            </a:r>
          </a:p>
          <a:p>
            <a:pPr marL="1257300" lvl="2" indent="-457200"/>
            <a:r>
              <a:rPr lang="en-US" sz="2200" dirty="0" smtClean="0"/>
              <a:t>Finding nearby locations: restaurants, gas stations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143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b="1" dirty="0" smtClean="0"/>
              <a:t>Location based service </a:t>
            </a:r>
            <a:r>
              <a:rPr lang="en-US" sz="1800" dirty="0" smtClean="0"/>
              <a:t>(Contd.)</a:t>
            </a:r>
          </a:p>
          <a:p>
            <a:pPr lvl="1"/>
            <a:r>
              <a:rPr lang="en-US" sz="2400" dirty="0" smtClean="0"/>
              <a:t>Example: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95525"/>
            <a:ext cx="5943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736" y="3922776"/>
            <a:ext cx="452018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5715000"/>
            <a:ext cx="390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err="1" smtClean="0">
                <a:latin typeface="+mn-lt"/>
              </a:rPr>
              <a:t>Navteq’s</a:t>
            </a:r>
            <a:r>
              <a:rPr lang="en-US" sz="2000" dirty="0" smtClean="0">
                <a:latin typeface="+mn-lt"/>
              </a:rPr>
              <a:t> traffic report system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6172200"/>
            <a:ext cx="390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Yahoo’s location finder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7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</a:t>
            </a:r>
            <a:r>
              <a:rPr lang="en-US" dirty="0" smtClean="0"/>
              <a:t>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2. Real-time Data Gathering</a:t>
            </a:r>
          </a:p>
          <a:p>
            <a:pPr marL="857250" lvl="1" indent="-457200"/>
            <a:r>
              <a:rPr lang="en-US" sz="2400" dirty="0" smtClean="0"/>
              <a:t>Information gathering:</a:t>
            </a:r>
          </a:p>
          <a:p>
            <a:pPr marL="857250" lvl="1" indent="-457200">
              <a:buNone/>
            </a:pPr>
            <a:r>
              <a:rPr lang="en-US" sz="2400" dirty="0" smtClean="0"/>
              <a:t>      Then –  emergency planning was limited to  paper / hard copy maps. Information gathering equipment / devices  were bulky and heavy; technology was slow and expensive</a:t>
            </a:r>
          </a:p>
          <a:p>
            <a:pPr marL="857250" lvl="1" indent="-457200">
              <a:buNone/>
            </a:pPr>
            <a:r>
              <a:rPr lang="en-US" sz="2400" dirty="0" smtClean="0"/>
              <a:t>      Now – Real-time information gathering and communication</a:t>
            </a:r>
          </a:p>
          <a:p>
            <a:pPr marL="857250" lvl="1" indent="-457200"/>
            <a:r>
              <a:rPr lang="en-US" sz="2400" dirty="0" smtClean="0"/>
              <a:t>Uses: Real-time data, photos, videos and communication</a:t>
            </a:r>
          </a:p>
          <a:p>
            <a:pPr marL="1257300" lvl="2" indent="-457200"/>
            <a:r>
              <a:rPr lang="en-US" sz="2200" dirty="0" smtClean="0"/>
              <a:t>Wildfire: location, burn area</a:t>
            </a:r>
          </a:p>
          <a:p>
            <a:pPr marL="1257300" lvl="2" indent="-457200"/>
            <a:r>
              <a:rPr lang="en-US" sz="2200" dirty="0" smtClean="0"/>
              <a:t>Natural disaster: assessment of affected area</a:t>
            </a:r>
          </a:p>
          <a:p>
            <a:pPr marL="1257300" lvl="2" indent="-457200"/>
            <a:r>
              <a:rPr lang="en-US" sz="2200" dirty="0" smtClean="0"/>
              <a:t>Law enforcement, emergency management, city govt.</a:t>
            </a:r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33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5425"/>
            <a:ext cx="86106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324475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2. Real-time Data Gathering </a:t>
            </a:r>
            <a:r>
              <a:rPr lang="en-US" sz="1800" dirty="0" smtClean="0"/>
              <a:t>(Contd.)</a:t>
            </a:r>
          </a:p>
          <a:p>
            <a:pPr marL="857250" lvl="1" indent="-457200"/>
            <a:r>
              <a:rPr lang="en-US" sz="2400" dirty="0" smtClean="0"/>
              <a:t>Example:</a:t>
            </a:r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http://www.paulbolstad.net/3rdedition/figures/chapter15/fig15-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438400"/>
            <a:ext cx="37182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5257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Fire Dept. uses GIS technology to identify the location, burn location and magnitude of the fire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5257800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Law enforcement and military uses GIS for navigation and disaster area/boundary etc.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0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New Developments in GIS Technologies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dirty="0" smtClean="0"/>
              <a:t>3. Data Collection Equipment &amp; Accessories</a:t>
            </a:r>
          </a:p>
          <a:p>
            <a:pPr marL="857250" lvl="1" indent="-457200"/>
            <a:r>
              <a:rPr lang="en-US" sz="2400" dirty="0" smtClean="0"/>
              <a:t>Information gathering:</a:t>
            </a:r>
          </a:p>
          <a:p>
            <a:pPr marL="857250" lvl="1" indent="-457200">
              <a:buNone/>
            </a:pPr>
            <a:r>
              <a:rPr lang="en-US" sz="2400" dirty="0" smtClean="0"/>
              <a:t>      Then – Information was gathered manually using field survey</a:t>
            </a:r>
          </a:p>
          <a:p>
            <a:pPr marL="857250" lvl="1" indent="-457200">
              <a:buNone/>
            </a:pPr>
            <a:r>
              <a:rPr lang="en-US" sz="2400" dirty="0" smtClean="0"/>
              <a:t>      Now – information is gathered using hand held wireless devices, digital cameras, satellites, unmanned aerial vehicles</a:t>
            </a:r>
          </a:p>
          <a:p>
            <a:pPr marL="857250" lvl="1" indent="-457200"/>
            <a:r>
              <a:rPr lang="en-US" sz="2400" dirty="0" smtClean="0"/>
              <a:t>Uses: Real-time data, photos and videos on</a:t>
            </a:r>
          </a:p>
          <a:p>
            <a:pPr marL="1257300" lvl="2" indent="-457200"/>
            <a:r>
              <a:rPr lang="en-US" sz="2200" dirty="0" smtClean="0"/>
              <a:t>Land Survey: Land use information suing ground-based laser scanning (higher accuracy and quality)</a:t>
            </a:r>
          </a:p>
          <a:p>
            <a:pPr marL="1257300" lvl="2" indent="-457200"/>
            <a:r>
              <a:rPr lang="en-US" sz="2200" dirty="0" err="1" smtClean="0"/>
              <a:t>Geocoding</a:t>
            </a:r>
            <a:r>
              <a:rPr lang="en-US" sz="2200" dirty="0" smtClean="0"/>
              <a:t>: locating address points/locations (lat/long)</a:t>
            </a:r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857250" lvl="1" indent="-457200">
              <a:buNone/>
            </a:pPr>
            <a:r>
              <a:rPr lang="en-US" sz="2400" dirty="0" smtClean="0"/>
              <a:t>     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22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1858</TotalTime>
  <Words>2033</Words>
  <Application>Microsoft Office PowerPoint</Application>
  <PresentationFormat>On-screen Show (4:3)</PresentationFormat>
  <Paragraphs>328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 for report on country</vt:lpstr>
      <vt:lpstr>GEO 241: Geographic Information Systems I</vt:lpstr>
      <vt:lpstr>New Developments in GIS</vt:lpstr>
      <vt:lpstr>New Developments in GIS</vt:lpstr>
      <vt:lpstr>New Developments in GIS</vt:lpstr>
      <vt:lpstr>New Developments in GIS Technologies</vt:lpstr>
      <vt:lpstr>New Developments in GIS Technologies (Contd.)</vt:lpstr>
      <vt:lpstr>New Developments in GIS Technologies (Contd.)</vt:lpstr>
      <vt:lpstr>New Developments in GIS Technologies 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New Developments in GIS Technologies (Contd.)</vt:lpstr>
      <vt:lpstr>ArcGIS Framework - (ESRI)</vt:lpstr>
      <vt:lpstr>Resources (ESRI)</vt:lpstr>
      <vt:lpstr>Resources (ESRI)…</vt:lpstr>
      <vt:lpstr>Resources (ESRI)…</vt:lpstr>
      <vt:lpstr>Resources – Careers in GIS</vt:lpstr>
      <vt:lpstr>GIS Software</vt:lpstr>
      <vt:lpstr>GIS Certification</vt:lpstr>
      <vt:lpstr>GIS Certification - FAQ</vt:lpstr>
      <vt:lpstr>Next Week – (Week 10) IMPORTANT!!!</vt:lpstr>
    </vt:vector>
  </TitlesOfParts>
  <Manager/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subject/>
  <dc:creator>Gulasingam, Nandhini</dc:creator>
  <cp:keywords/>
  <dc:description/>
  <cp:lastModifiedBy>DePaul University</cp:lastModifiedBy>
  <cp:revision>269</cp:revision>
  <cp:lastPrinted>1601-01-01T00:00:00Z</cp:lastPrinted>
  <dcterms:created xsi:type="dcterms:W3CDTF">2009-08-03T17:32:32Z</dcterms:created>
  <dcterms:modified xsi:type="dcterms:W3CDTF">2012-10-31T15:59:48Z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